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5" r:id="rId1"/>
  </p:sldMasterIdLst>
  <p:notesMasterIdLst>
    <p:notesMasterId r:id="rId4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658" y="6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6ba7955138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6ba7955138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6ba7955138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6ba7955138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6ba7955138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6ba7955138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6ba7955138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6ba7955138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6ba7955138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6ba7955138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6ba7955138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6ba7955138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6ba7955138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6ba7955138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6ba7955138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6ba7955138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6ba7955138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6ba7955138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6ba7955138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6ba7955138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6b827e1860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6b827e1860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6ba7955138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6ba7955138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6ba7955138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6ba7955138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6ba7955138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6ba7955138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6ba7955138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6ba7955138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6ba7955138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6ba7955138_0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6ba7955138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6ba7955138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6ba7955138_0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6ba7955138_0_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6ba7955138_0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6ba7955138_0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6ba7955138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6ba7955138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6ba7955138_0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6ba7955138_0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6b827e1860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6b827e1860_0_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6ba7955138_0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6ba7955138_0_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6ba7955138_0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6ba7955138_0_1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6ba7955138_0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6ba7955138_0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6ba7955138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6ba7955138_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6ba7955138_0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6ba7955138_0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6ba7955138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6ba7955138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6ba7955138_0_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6ba7955138_0_1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6ba7955138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6ba7955138_0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6ba7955138_0_1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6ba7955138_0_1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6ba7955138_0_1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6ba7955138_0_1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6ba795513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6ba795513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6ba7955138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6ba7955138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6ba7955138_0_2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6ba7955138_0_2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6ba7955138_0_2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6ba7955138_0_2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6ba7955138_0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6ba7955138_0_2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6ba7955138_0_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6ba7955138_0_2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6ba7955138_0_2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6ba7955138_0_2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6ba7955138_0_2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6ba7955138_0_2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6b827e1860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6b827e1860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6ba7955138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6ba7955138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6ba7955138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6ba7955138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6ba7955138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6ba7955138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6ba7955138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6ba7955138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6ba7955138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6ba7955138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acebook.com/SoftwareUniversity" TargetMode="External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judge.softuni.bg/" TargetMode="External"/><Relationship Id="rId12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forum.softuni.bg/" TargetMode="External"/><Relationship Id="rId11" Type="http://schemas.openxmlformats.org/officeDocument/2006/relationships/hyperlink" Target="http://www.introprogramming.info/" TargetMode="External"/><Relationship Id="rId5" Type="http://schemas.openxmlformats.org/officeDocument/2006/relationships/hyperlink" Target="http://www.nakov.com/" TargetMode="External"/><Relationship Id="rId10" Type="http://schemas.openxmlformats.org/officeDocument/2006/relationships/hyperlink" Target="http://www.youtube.com/SoftwareUniversity" TargetMode="External"/><Relationship Id="rId4" Type="http://schemas.openxmlformats.org/officeDocument/2006/relationships/hyperlink" Target="http://softuni.org/" TargetMode="External"/><Relationship Id="rId9" Type="http://schemas.openxmlformats.org/officeDocument/2006/relationships/hyperlink" Target="https://twitter.com/softunibg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esentation Title Slide">
  <p:cSld name="Presentation Title Slid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275663" y="235727"/>
            <a:ext cx="55383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6D18E"/>
              </a:buClr>
              <a:buSzPts val="4100"/>
              <a:buNone/>
              <a:defRPr sz="4100">
                <a:solidFill>
                  <a:srgbClr val="F6D18E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275663" y="1759724"/>
            <a:ext cx="5538300" cy="13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 cap="none">
                <a:solidFill>
                  <a:schemeClr val="accent1"/>
                </a:solidFill>
              </a:defRPr>
            </a:lvl1pPr>
            <a:lvl2pPr lvl="1" algn="ctr">
              <a:lnSpc>
                <a:spcPct val="105000"/>
              </a:lnSpc>
              <a:spcBef>
                <a:spcPts val="500"/>
              </a:spcBef>
              <a:spcAft>
                <a:spcPts val="0"/>
              </a:spcAft>
              <a:buSzPts val="19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5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5000"/>
              </a:lnSpc>
              <a:spcBef>
                <a:spcPts val="500"/>
              </a:spcBef>
              <a:spcAft>
                <a:spcPts val="0"/>
              </a:spcAft>
              <a:buSzPts val="17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5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body" idx="2"/>
          </p:nvPr>
        </p:nvSpPr>
        <p:spPr>
          <a:xfrm>
            <a:off x="570458" y="3123063"/>
            <a:ext cx="2391300" cy="3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000" tIns="27000" rIns="27000" bIns="27000" anchor="b" anchorCtr="0">
            <a:noAutofit/>
          </a:bodyPr>
          <a:lstStyle>
            <a:lvl1pPr marL="457200" lvl="0" indent="-22860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 b="1">
                <a:solidFill>
                  <a:srgbClr val="EE792A"/>
                </a:solidFill>
              </a:defRPr>
            </a:lvl1pPr>
            <a:lvl2pPr marL="914400" lvl="1" indent="-298450" algn="l">
              <a:lnSpc>
                <a:spcPct val="105000"/>
              </a:lnSpc>
              <a:spcBef>
                <a:spcPts val="500"/>
              </a:spcBef>
              <a:spcAft>
                <a:spcPts val="0"/>
              </a:spcAft>
              <a:buSzPts val="1100"/>
              <a:buChar char="▪"/>
              <a:defRPr/>
            </a:lvl2pPr>
            <a:lvl3pPr marL="1371600" lvl="2" indent="-298450" algn="l">
              <a:lnSpc>
                <a:spcPct val="105000"/>
              </a:lnSpc>
              <a:spcBef>
                <a:spcPts val="500"/>
              </a:spcBef>
              <a:spcAft>
                <a:spcPts val="0"/>
              </a:spcAft>
              <a:buSzPts val="1100"/>
              <a:buChar char="▪"/>
              <a:defRPr/>
            </a:lvl3pPr>
            <a:lvl4pPr marL="1828800" lvl="3" indent="-298450" algn="l">
              <a:lnSpc>
                <a:spcPct val="105000"/>
              </a:lnSpc>
              <a:spcBef>
                <a:spcPts val="500"/>
              </a:spcBef>
              <a:spcAft>
                <a:spcPts val="0"/>
              </a:spcAft>
              <a:buSzPts val="1100"/>
              <a:buChar char="▪"/>
              <a:defRPr/>
            </a:lvl4pPr>
            <a:lvl5pPr marL="2286000" lvl="4" indent="-298450" algn="l">
              <a:lnSpc>
                <a:spcPct val="105000"/>
              </a:lnSpc>
              <a:spcBef>
                <a:spcPts val="500"/>
              </a:spcBef>
              <a:spcAft>
                <a:spcPts val="0"/>
              </a:spcAft>
              <a:buSzPts val="1100"/>
              <a:buChar char="▪"/>
              <a:defRPr/>
            </a:lvl5pPr>
            <a:lvl6pPr marL="2743200" lvl="5" indent="-29845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100"/>
              <a:buChar char="•"/>
              <a:defRPr/>
            </a:lvl6pPr>
            <a:lvl7pPr marL="3200400" lvl="6" indent="-29845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100"/>
              <a:buChar char="•"/>
              <a:defRPr/>
            </a:lvl7pPr>
            <a:lvl8pPr marL="3657600" lvl="7" indent="-29845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100"/>
              <a:buChar char="•"/>
              <a:defRPr/>
            </a:lvl8pPr>
            <a:lvl9pPr marL="4114800" lvl="8" indent="-29845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100"/>
              <a:buChar char="•"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>
            <a:spLocks noGrp="1"/>
          </p:cNvSpPr>
          <p:nvPr>
            <p:ph type="pic" idx="3"/>
          </p:nvPr>
        </p:nvSpPr>
        <p:spPr>
          <a:xfrm>
            <a:off x="3275663" y="3143250"/>
            <a:ext cx="5538300" cy="14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025" tIns="27000" rIns="81025" bIns="27000" anchor="t" anchorCtr="0">
            <a:noAutofit/>
          </a:bodyPr>
          <a:lstStyle>
            <a:lvl1pPr marR="0" lvl="0" algn="l" rtl="0">
              <a:lnSpc>
                <a:spcPct val="105000"/>
              </a:lnSpc>
              <a:spcBef>
                <a:spcPts val="500"/>
              </a:spcBef>
              <a:spcAft>
                <a:spcPts val="0"/>
              </a:spcAft>
              <a:buClr>
                <a:srgbClr val="F2B254"/>
              </a:buClr>
              <a:buSzPts val="2600"/>
              <a:buFont typeface="Cambria"/>
              <a:buNone/>
              <a:defRPr sz="2600" i="0" u="none" strike="noStrike" cap="none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marR="0" lvl="1" algn="l" rtl="0">
              <a:lnSpc>
                <a:spcPct val="105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Cambria"/>
              <a:buChar char="▪"/>
              <a:defRPr sz="2400" i="0" u="none" strike="noStrike" cap="none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marR="0" lvl="2" algn="l" rtl="0">
              <a:lnSpc>
                <a:spcPct val="105000"/>
              </a:lnSpc>
              <a:spcBef>
                <a:spcPts val="500"/>
              </a:spcBef>
              <a:spcAft>
                <a:spcPts val="0"/>
              </a:spcAft>
              <a:buClr>
                <a:srgbClr val="EF9A1D"/>
              </a:buClr>
              <a:buSzPts val="1800"/>
              <a:buFont typeface="Cambria"/>
              <a:buChar char="▪"/>
              <a:defRPr sz="2300" i="0" u="none" strike="noStrike" cap="none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marR="0" lvl="3" algn="l" rtl="0">
              <a:lnSpc>
                <a:spcPct val="105000"/>
              </a:lnSpc>
              <a:spcBef>
                <a:spcPts val="500"/>
              </a:spcBef>
              <a:spcAft>
                <a:spcPts val="0"/>
              </a:spcAft>
              <a:buClr>
                <a:srgbClr val="ED9411"/>
              </a:buClr>
              <a:buSzPts val="1700"/>
              <a:buFont typeface="Cambria"/>
              <a:buChar char="▪"/>
              <a:defRPr sz="2100" i="0" u="none" strike="noStrike" cap="none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marR="0" lvl="4" algn="l" rtl="0">
              <a:lnSpc>
                <a:spcPct val="105000"/>
              </a:lnSpc>
              <a:spcBef>
                <a:spcPts val="500"/>
              </a:spcBef>
              <a:spcAft>
                <a:spcPts val="0"/>
              </a:spcAft>
              <a:buClr>
                <a:srgbClr val="E28D10"/>
              </a:buClr>
              <a:buSzPts val="1600"/>
              <a:buFont typeface="Cambria"/>
              <a:buChar char="▪"/>
              <a:defRPr sz="2000" i="0" u="none" strike="noStrike" cap="none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marR="0" lvl="5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ambria"/>
              <a:buChar char="•"/>
              <a:defRPr sz="1500" i="0" u="none" strike="noStrike" cap="none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marR="0" lvl="6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ambria"/>
              <a:buChar char="•"/>
              <a:defRPr sz="1500" i="0" u="none" strike="noStrike" cap="none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marR="0" lvl="7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ambria"/>
              <a:buChar char="•"/>
              <a:defRPr sz="1500" i="0" u="none" strike="noStrike" cap="none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marR="0" lvl="8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ambria"/>
              <a:buChar char="•"/>
              <a:defRPr sz="1500" i="0" u="none" strike="noStrike" cap="none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body" idx="4"/>
          </p:nvPr>
        </p:nvSpPr>
        <p:spPr>
          <a:xfrm>
            <a:off x="570458" y="3475487"/>
            <a:ext cx="2391300" cy="33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000" tIns="27000" rIns="27000" bIns="27000" anchor="ctr" anchorCtr="0">
            <a:noAutofit/>
          </a:bodyPr>
          <a:lstStyle>
            <a:lvl1pPr marL="457200" lvl="0" indent="-22860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 b="1">
                <a:solidFill>
                  <a:srgbClr val="F4B36C"/>
                </a:solidFill>
              </a:defRPr>
            </a:lvl1pPr>
            <a:lvl2pPr marL="914400" lvl="1" indent="-298450" algn="l">
              <a:lnSpc>
                <a:spcPct val="105000"/>
              </a:lnSpc>
              <a:spcBef>
                <a:spcPts val="500"/>
              </a:spcBef>
              <a:spcAft>
                <a:spcPts val="0"/>
              </a:spcAft>
              <a:buSzPts val="1100"/>
              <a:buChar char="▪"/>
              <a:defRPr/>
            </a:lvl2pPr>
            <a:lvl3pPr marL="1371600" lvl="2" indent="-298450" algn="l">
              <a:lnSpc>
                <a:spcPct val="105000"/>
              </a:lnSpc>
              <a:spcBef>
                <a:spcPts val="500"/>
              </a:spcBef>
              <a:spcAft>
                <a:spcPts val="0"/>
              </a:spcAft>
              <a:buSzPts val="1100"/>
              <a:buChar char="▪"/>
              <a:defRPr/>
            </a:lvl3pPr>
            <a:lvl4pPr marL="1828800" lvl="3" indent="-298450" algn="l">
              <a:lnSpc>
                <a:spcPct val="105000"/>
              </a:lnSpc>
              <a:spcBef>
                <a:spcPts val="500"/>
              </a:spcBef>
              <a:spcAft>
                <a:spcPts val="0"/>
              </a:spcAft>
              <a:buSzPts val="1100"/>
              <a:buChar char="▪"/>
              <a:defRPr/>
            </a:lvl4pPr>
            <a:lvl5pPr marL="2286000" lvl="4" indent="-298450" algn="l">
              <a:lnSpc>
                <a:spcPct val="105000"/>
              </a:lnSpc>
              <a:spcBef>
                <a:spcPts val="500"/>
              </a:spcBef>
              <a:spcAft>
                <a:spcPts val="0"/>
              </a:spcAft>
              <a:buSzPts val="1100"/>
              <a:buChar char="▪"/>
              <a:defRPr/>
            </a:lvl5pPr>
            <a:lvl6pPr marL="2743200" lvl="5" indent="-29845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100"/>
              <a:buChar char="•"/>
              <a:defRPr/>
            </a:lvl6pPr>
            <a:lvl7pPr marL="3200400" lvl="6" indent="-29845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100"/>
              <a:buChar char="•"/>
              <a:defRPr/>
            </a:lvl7pPr>
            <a:lvl8pPr marL="3657600" lvl="7" indent="-29845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100"/>
              <a:buChar char="•"/>
              <a:defRPr/>
            </a:lvl8pPr>
            <a:lvl9pPr marL="4114800" lvl="8" indent="-29845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100"/>
              <a:buChar char="•"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body" idx="5"/>
          </p:nvPr>
        </p:nvSpPr>
        <p:spPr>
          <a:xfrm>
            <a:off x="570458" y="3758754"/>
            <a:ext cx="23913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000" tIns="27000" rIns="27000" bIns="27000" anchor="ctr" anchorCtr="0">
            <a:noAutofit/>
          </a:bodyPr>
          <a:lstStyle>
            <a:lvl1pPr marL="457200" lvl="0" indent="-22860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 b="1">
                <a:solidFill>
                  <a:srgbClr val="F9D9A9"/>
                </a:solidFill>
              </a:defRPr>
            </a:lvl1pPr>
            <a:lvl2pPr marL="914400" lvl="1" indent="-298450" algn="l">
              <a:lnSpc>
                <a:spcPct val="105000"/>
              </a:lnSpc>
              <a:spcBef>
                <a:spcPts val="500"/>
              </a:spcBef>
              <a:spcAft>
                <a:spcPts val="0"/>
              </a:spcAft>
              <a:buSzPts val="1100"/>
              <a:buChar char="▪"/>
              <a:defRPr/>
            </a:lvl2pPr>
            <a:lvl3pPr marL="1371600" lvl="2" indent="-298450" algn="l">
              <a:lnSpc>
                <a:spcPct val="105000"/>
              </a:lnSpc>
              <a:spcBef>
                <a:spcPts val="500"/>
              </a:spcBef>
              <a:spcAft>
                <a:spcPts val="0"/>
              </a:spcAft>
              <a:buSzPts val="1100"/>
              <a:buChar char="▪"/>
              <a:defRPr/>
            </a:lvl3pPr>
            <a:lvl4pPr marL="1828800" lvl="3" indent="-298450" algn="l">
              <a:lnSpc>
                <a:spcPct val="105000"/>
              </a:lnSpc>
              <a:spcBef>
                <a:spcPts val="500"/>
              </a:spcBef>
              <a:spcAft>
                <a:spcPts val="0"/>
              </a:spcAft>
              <a:buSzPts val="1100"/>
              <a:buChar char="▪"/>
              <a:defRPr/>
            </a:lvl4pPr>
            <a:lvl5pPr marL="2286000" lvl="4" indent="-298450" algn="l">
              <a:lnSpc>
                <a:spcPct val="105000"/>
              </a:lnSpc>
              <a:spcBef>
                <a:spcPts val="500"/>
              </a:spcBef>
              <a:spcAft>
                <a:spcPts val="0"/>
              </a:spcAft>
              <a:buSzPts val="1100"/>
              <a:buChar char="▪"/>
              <a:defRPr/>
            </a:lvl5pPr>
            <a:lvl6pPr marL="2743200" lvl="5" indent="-29845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100"/>
              <a:buChar char="•"/>
              <a:defRPr/>
            </a:lvl6pPr>
            <a:lvl7pPr marL="3200400" lvl="6" indent="-29845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100"/>
              <a:buChar char="•"/>
              <a:defRPr/>
            </a:lvl7pPr>
            <a:lvl8pPr marL="3657600" lvl="7" indent="-29845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100"/>
              <a:buChar char="•"/>
              <a:defRPr/>
            </a:lvl8pPr>
            <a:lvl9pPr marL="4114800" lvl="8" indent="-29845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100"/>
              <a:buChar char="•"/>
              <a:defRPr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body" idx="6"/>
          </p:nvPr>
        </p:nvSpPr>
        <p:spPr>
          <a:xfrm>
            <a:off x="570458" y="4045954"/>
            <a:ext cx="2391300" cy="2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000" tIns="27000" rIns="27000" bIns="27000" anchor="ctr" anchorCtr="0">
            <a:noAutofit/>
          </a:bodyPr>
          <a:lstStyle>
            <a:lvl1pPr marL="457200" lvl="0" indent="-22860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>
                <a:solidFill>
                  <a:srgbClr val="F27A44"/>
                </a:solidFill>
              </a:defRPr>
            </a:lvl1pPr>
            <a:lvl2pPr marL="914400" lvl="1" indent="-298450" algn="l">
              <a:lnSpc>
                <a:spcPct val="105000"/>
              </a:lnSpc>
              <a:spcBef>
                <a:spcPts val="500"/>
              </a:spcBef>
              <a:spcAft>
                <a:spcPts val="0"/>
              </a:spcAft>
              <a:buSzPts val="1100"/>
              <a:buChar char="▪"/>
              <a:defRPr/>
            </a:lvl2pPr>
            <a:lvl3pPr marL="1371600" lvl="2" indent="-298450" algn="l">
              <a:lnSpc>
                <a:spcPct val="105000"/>
              </a:lnSpc>
              <a:spcBef>
                <a:spcPts val="500"/>
              </a:spcBef>
              <a:spcAft>
                <a:spcPts val="0"/>
              </a:spcAft>
              <a:buSzPts val="1100"/>
              <a:buChar char="▪"/>
              <a:defRPr/>
            </a:lvl3pPr>
            <a:lvl4pPr marL="1828800" lvl="3" indent="-298450" algn="l">
              <a:lnSpc>
                <a:spcPct val="105000"/>
              </a:lnSpc>
              <a:spcBef>
                <a:spcPts val="500"/>
              </a:spcBef>
              <a:spcAft>
                <a:spcPts val="0"/>
              </a:spcAft>
              <a:buSzPts val="1100"/>
              <a:buChar char="▪"/>
              <a:defRPr/>
            </a:lvl4pPr>
            <a:lvl5pPr marL="2286000" lvl="4" indent="-298450" algn="l">
              <a:lnSpc>
                <a:spcPct val="105000"/>
              </a:lnSpc>
              <a:spcBef>
                <a:spcPts val="500"/>
              </a:spcBef>
              <a:spcAft>
                <a:spcPts val="0"/>
              </a:spcAft>
              <a:buSzPts val="1100"/>
              <a:buChar char="▪"/>
              <a:defRPr/>
            </a:lvl5pPr>
            <a:lvl6pPr marL="2743200" lvl="5" indent="-29845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100"/>
              <a:buChar char="•"/>
              <a:defRPr/>
            </a:lvl6pPr>
            <a:lvl7pPr marL="3200400" lvl="6" indent="-29845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100"/>
              <a:buChar char="•"/>
              <a:defRPr/>
            </a:lvl7pPr>
            <a:lvl8pPr marL="3657600" lvl="7" indent="-29845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100"/>
              <a:buChar char="•"/>
              <a:defRPr/>
            </a:lvl8pPr>
            <a:lvl9pPr marL="4114800" lvl="8" indent="-29845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100"/>
              <a:buChar char="•"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body" idx="7"/>
          </p:nvPr>
        </p:nvSpPr>
        <p:spPr>
          <a:xfrm>
            <a:off x="570458" y="4301825"/>
            <a:ext cx="2391300" cy="2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000" tIns="27000" rIns="27000" bIns="27000" anchor="ctr" anchorCtr="0">
            <a:noAutofit/>
          </a:bodyPr>
          <a:lstStyle>
            <a:lvl1pPr marL="457200" lvl="0" indent="-22860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1">
                <a:solidFill>
                  <a:srgbClr val="F27A44"/>
                </a:solidFill>
              </a:defRPr>
            </a:lvl1pPr>
            <a:lvl2pPr marL="914400" lvl="1" indent="-298450" algn="l">
              <a:lnSpc>
                <a:spcPct val="105000"/>
              </a:lnSpc>
              <a:spcBef>
                <a:spcPts val="500"/>
              </a:spcBef>
              <a:spcAft>
                <a:spcPts val="0"/>
              </a:spcAft>
              <a:buSzPts val="1100"/>
              <a:buChar char="▪"/>
              <a:defRPr/>
            </a:lvl2pPr>
            <a:lvl3pPr marL="1371600" lvl="2" indent="-298450" algn="l">
              <a:lnSpc>
                <a:spcPct val="105000"/>
              </a:lnSpc>
              <a:spcBef>
                <a:spcPts val="500"/>
              </a:spcBef>
              <a:spcAft>
                <a:spcPts val="0"/>
              </a:spcAft>
              <a:buSzPts val="1100"/>
              <a:buChar char="▪"/>
              <a:defRPr/>
            </a:lvl3pPr>
            <a:lvl4pPr marL="1828800" lvl="3" indent="-298450" algn="l">
              <a:lnSpc>
                <a:spcPct val="105000"/>
              </a:lnSpc>
              <a:spcBef>
                <a:spcPts val="500"/>
              </a:spcBef>
              <a:spcAft>
                <a:spcPts val="0"/>
              </a:spcAft>
              <a:buSzPts val="1100"/>
              <a:buChar char="▪"/>
              <a:defRPr/>
            </a:lvl4pPr>
            <a:lvl5pPr marL="2286000" lvl="4" indent="-298450" algn="l">
              <a:lnSpc>
                <a:spcPct val="105000"/>
              </a:lnSpc>
              <a:spcBef>
                <a:spcPts val="500"/>
              </a:spcBef>
              <a:spcAft>
                <a:spcPts val="0"/>
              </a:spcAft>
              <a:buSzPts val="1100"/>
              <a:buChar char="▪"/>
              <a:defRPr/>
            </a:lvl5pPr>
            <a:lvl6pPr marL="2743200" lvl="5" indent="-29845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100"/>
              <a:buChar char="•"/>
              <a:defRPr/>
            </a:lvl6pPr>
            <a:lvl7pPr marL="3200400" lvl="6" indent="-29845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100"/>
              <a:buChar char="•"/>
              <a:defRPr/>
            </a:lvl7pPr>
            <a:lvl8pPr marL="3657600" lvl="7" indent="-29845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100"/>
              <a:buChar char="•"/>
              <a:defRPr/>
            </a:lvl8pPr>
            <a:lvl9pPr marL="4114800" lvl="8" indent="-29845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1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"/>
          <p:cNvSpPr txBox="1">
            <a:spLocks noGrp="1"/>
          </p:cNvSpPr>
          <p:nvPr>
            <p:ph type="dt" idx="10"/>
          </p:nvPr>
        </p:nvSpPr>
        <p:spPr>
          <a:xfrm>
            <a:off x="141648" y="4893752"/>
            <a:ext cx="918300" cy="1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000" tIns="27000" rIns="27000" bIns="270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ftr" idx="11"/>
          </p:nvPr>
        </p:nvSpPr>
        <p:spPr>
          <a:xfrm>
            <a:off x="1061085" y="4893752"/>
            <a:ext cx="7614900" cy="1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000" tIns="27000" rIns="27000" bIns="270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sldNum" idx="12"/>
          </p:nvPr>
        </p:nvSpPr>
        <p:spPr>
          <a:xfrm>
            <a:off x="8677068" y="4893752"/>
            <a:ext cx="321600" cy="1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000" tIns="27000" rIns="27000" bIns="270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i="0" u="none" strike="noStrike" cap="none">
                <a:solidFill>
                  <a:schemeClr val="lt1"/>
                </a:solidFill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i="0" u="none" strike="noStrike" cap="none">
                <a:solidFill>
                  <a:schemeClr val="lt1"/>
                </a:solidFill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i="0" u="none" strike="noStrike" cap="none">
                <a:solidFill>
                  <a:schemeClr val="lt1"/>
                </a:solidFill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i="0" u="none" strike="noStrike" cap="none">
                <a:solidFill>
                  <a:schemeClr val="lt1"/>
                </a:solidFill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i="0" u="none" strike="noStrike" cap="none">
                <a:solidFill>
                  <a:schemeClr val="lt1"/>
                </a:solidFill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i="0" u="none" strike="noStrike" cap="none">
                <a:solidFill>
                  <a:schemeClr val="lt1"/>
                </a:solidFill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i="0" u="none" strike="noStrike" cap="none">
                <a:solidFill>
                  <a:schemeClr val="lt1"/>
                </a:solidFill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i="0" u="none" strike="noStrike" cap="none">
                <a:solidFill>
                  <a:schemeClr val="lt1"/>
                </a:solidFill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i="0" u="none" strike="noStrike" cap="none"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body" idx="1"/>
          </p:nvPr>
        </p:nvSpPr>
        <p:spPr>
          <a:xfrm>
            <a:off x="142847" y="863341"/>
            <a:ext cx="8856000" cy="4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025" tIns="27000" rIns="81025" bIns="27000" anchor="t" anchorCtr="0">
            <a:noAutofit/>
          </a:bodyPr>
          <a:lstStyle>
            <a:lvl1pPr marL="457200" lvl="0" indent="-393700" algn="l">
              <a:lnSpc>
                <a:spcPct val="105000"/>
              </a:lnSpc>
              <a:spcBef>
                <a:spcPts val="500"/>
              </a:spcBef>
              <a:spcAft>
                <a:spcPts val="0"/>
              </a:spcAft>
              <a:buSzPts val="2600"/>
              <a:buChar char="▪"/>
              <a:defRPr sz="2600"/>
            </a:lvl1pPr>
            <a:lvl2pPr marL="914400" lvl="1" indent="-349250" algn="l">
              <a:lnSpc>
                <a:spcPct val="105000"/>
              </a:lnSpc>
              <a:spcBef>
                <a:spcPts val="500"/>
              </a:spcBef>
              <a:spcAft>
                <a:spcPts val="0"/>
              </a:spcAft>
              <a:buSzPts val="1900"/>
              <a:buChar char="▪"/>
              <a:defRPr sz="2400"/>
            </a:lvl2pPr>
            <a:lvl3pPr marL="1371600" lvl="2" indent="-342900" algn="l">
              <a:lnSpc>
                <a:spcPct val="105000"/>
              </a:lnSpc>
              <a:spcBef>
                <a:spcPts val="500"/>
              </a:spcBef>
              <a:spcAft>
                <a:spcPts val="0"/>
              </a:spcAft>
              <a:buSzPts val="1800"/>
              <a:buChar char="▪"/>
              <a:defRPr sz="2300"/>
            </a:lvl3pPr>
            <a:lvl4pPr marL="1828800" lvl="3" indent="-336550" algn="l">
              <a:lnSpc>
                <a:spcPct val="105000"/>
              </a:lnSpc>
              <a:spcBef>
                <a:spcPts val="500"/>
              </a:spcBef>
              <a:spcAft>
                <a:spcPts val="0"/>
              </a:spcAft>
              <a:buSzPts val="1700"/>
              <a:buChar char="▪"/>
              <a:defRPr sz="2100"/>
            </a:lvl4pPr>
            <a:lvl5pPr marL="2286000" lvl="4" indent="-330200" algn="l">
              <a:lnSpc>
                <a:spcPct val="105000"/>
              </a:lnSpc>
              <a:spcBef>
                <a:spcPts val="500"/>
              </a:spcBef>
              <a:spcAft>
                <a:spcPts val="0"/>
              </a:spcAft>
              <a:buSzPts val="1600"/>
              <a:buChar char="▪"/>
              <a:defRPr sz="2000"/>
            </a:lvl5pPr>
            <a:lvl6pPr marL="2743200" lvl="5" indent="-304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/>
            </a:lvl6pPr>
            <a:lvl7pPr marL="3200400" lvl="6" indent="-304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/>
            </a:lvl7pPr>
            <a:lvl8pPr marL="3657600" lvl="7" indent="-304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/>
            </a:lvl8pPr>
            <a:lvl9pPr marL="4114800" lvl="8" indent="-304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title"/>
          </p:nvPr>
        </p:nvSpPr>
        <p:spPr>
          <a:xfrm>
            <a:off x="141649" y="30256"/>
            <a:ext cx="7185000" cy="8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025" tIns="27000" rIns="81025" bIns="270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3000"/>
              <a:buNone/>
              <a:defRPr>
                <a:solidFill>
                  <a:srgbClr val="F3BE6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 txBox="1">
            <a:spLocks noGrp="1"/>
          </p:cNvSpPr>
          <p:nvPr>
            <p:ph type="title"/>
          </p:nvPr>
        </p:nvSpPr>
        <p:spPr>
          <a:xfrm>
            <a:off x="684788" y="3714750"/>
            <a:ext cx="7774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000" tIns="27000" rIns="27000" bIns="270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100"/>
              <a:buNone/>
              <a:defRPr sz="41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body" idx="1"/>
          </p:nvPr>
        </p:nvSpPr>
        <p:spPr>
          <a:xfrm>
            <a:off x="684788" y="4316226"/>
            <a:ext cx="7774500" cy="53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000" tIns="27000" rIns="27000" bIns="27000" anchor="t" anchorCtr="0">
            <a:noAutofit/>
          </a:bodyPr>
          <a:lstStyle>
            <a:lvl1pPr marL="457200" lvl="0" indent="-228600" algn="ct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 cap="none">
                <a:solidFill>
                  <a:schemeClr val="accent1"/>
                </a:solidFill>
              </a:defRPr>
            </a:lvl1pPr>
            <a:lvl2pPr marL="914400" lvl="1" indent="-228600" algn="l">
              <a:lnSpc>
                <a:spcPct val="105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5000"/>
              </a:lnSpc>
              <a:spcBef>
                <a:spcPts val="500"/>
              </a:spcBef>
              <a:spcAft>
                <a:spcPts val="0"/>
              </a:spcAft>
              <a:buSzPts val="1300"/>
              <a:buNone/>
              <a:defRPr sz="16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5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5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81025" tIns="27000" rIns="81025" bIns="2700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81025" tIns="27000" rIns="81025" bIns="2700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27000" tIns="27000" rIns="27000" bIns="270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81025" tIns="27000" rIns="81025" bIns="27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81025" tIns="27000" rIns="81025" bIns="27000" anchor="t" anchorCtr="0">
            <a:noAutofit/>
          </a:bodyPr>
          <a:lstStyle>
            <a:lvl1pPr marL="457200" lvl="0" indent="-393700" rtl="0">
              <a:spcBef>
                <a:spcPts val="500"/>
              </a:spcBef>
              <a:spcAft>
                <a:spcPts val="0"/>
              </a:spcAft>
              <a:buSzPts val="2600"/>
              <a:buChar char="▪"/>
              <a:defRPr/>
            </a:lvl1pPr>
            <a:lvl2pPr marL="914400" lvl="1" indent="-349250" rtl="0">
              <a:spcBef>
                <a:spcPts val="500"/>
              </a:spcBef>
              <a:spcAft>
                <a:spcPts val="0"/>
              </a:spcAft>
              <a:buSzPts val="1900"/>
              <a:buChar char="▪"/>
              <a:defRPr/>
            </a:lvl2pPr>
            <a:lvl3pPr marL="1371600" lvl="2" indent="-342900" rtl="0">
              <a:spcBef>
                <a:spcPts val="500"/>
              </a:spcBef>
              <a:spcAft>
                <a:spcPts val="0"/>
              </a:spcAft>
              <a:buSzPts val="1800"/>
              <a:buChar char="▪"/>
              <a:defRPr/>
            </a:lvl3pPr>
            <a:lvl4pPr marL="1828800" lvl="3" indent="-336550" rtl="0">
              <a:spcBef>
                <a:spcPts val="500"/>
              </a:spcBef>
              <a:spcAft>
                <a:spcPts val="0"/>
              </a:spcAft>
              <a:buSzPts val="1700"/>
              <a:buChar char="▪"/>
              <a:defRPr/>
            </a:lvl4pPr>
            <a:lvl5pPr marL="2286000" lvl="4" indent="-330200" rtl="0">
              <a:spcBef>
                <a:spcPts val="500"/>
              </a:spcBef>
              <a:spcAft>
                <a:spcPts val="0"/>
              </a:spcAft>
              <a:buSzPts val="1600"/>
              <a:buChar char="▪"/>
              <a:defRPr/>
            </a:lvl5pPr>
            <a:lvl6pPr marL="2743200" lvl="5" indent="-304800" rtl="0">
              <a:spcBef>
                <a:spcPts val="600"/>
              </a:spcBef>
              <a:spcAft>
                <a:spcPts val="0"/>
              </a:spcAft>
              <a:buSzPts val="1200"/>
              <a:buChar char="•"/>
              <a:defRPr/>
            </a:lvl6pPr>
            <a:lvl7pPr marL="3200400" lvl="6" indent="-304800" rtl="0">
              <a:spcBef>
                <a:spcPts val="600"/>
              </a:spcBef>
              <a:spcAft>
                <a:spcPts val="0"/>
              </a:spcAft>
              <a:buSzPts val="1200"/>
              <a:buChar char="•"/>
              <a:defRPr/>
            </a:lvl7pPr>
            <a:lvl8pPr marL="3657600" lvl="7" indent="-304800" rtl="0">
              <a:spcBef>
                <a:spcPts val="600"/>
              </a:spcBef>
              <a:spcAft>
                <a:spcPts val="0"/>
              </a:spcAft>
              <a:buSzPts val="1200"/>
              <a:buChar char="•"/>
              <a:defRPr/>
            </a:lvl8pPr>
            <a:lvl9pPr marL="4114800" lvl="8" indent="-304800" rtl="0">
              <a:spcBef>
                <a:spcPts val="600"/>
              </a:spcBef>
              <a:spcAft>
                <a:spcPts val="0"/>
              </a:spcAft>
              <a:buSzPts val="12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27000" tIns="27000" rIns="27000" bIns="270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estions Slide">
  <p:cSld name="Questions Slid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>
            <a:hlinkClick r:id="rId3"/>
          </p:cNvPr>
          <p:cNvSpPr txBox="1"/>
          <p:nvPr/>
        </p:nvSpPr>
        <p:spPr>
          <a:xfrm rot="322337">
            <a:off x="7551780" y="1690138"/>
            <a:ext cx="227499" cy="3001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" sz="1500" b="1">
                <a:solidFill>
                  <a:srgbClr val="603A14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 sz="1100"/>
          </a:p>
        </p:txBody>
      </p:sp>
      <p:sp>
        <p:nvSpPr>
          <p:cNvPr id="40" name="Google Shape;40;p8">
            <a:hlinkClick r:id="rId4"/>
          </p:cNvPr>
          <p:cNvSpPr txBox="1"/>
          <p:nvPr/>
        </p:nvSpPr>
        <p:spPr>
          <a:xfrm rot="-969807">
            <a:off x="5677631" y="3255915"/>
            <a:ext cx="227388" cy="3001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" sz="1500" b="1">
                <a:solidFill>
                  <a:srgbClr val="603A14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 sz="1100"/>
          </a:p>
        </p:txBody>
      </p:sp>
      <p:sp>
        <p:nvSpPr>
          <p:cNvPr id="41" name="Google Shape;41;p8">
            <a:hlinkClick r:id="rId5"/>
          </p:cNvPr>
          <p:cNvSpPr txBox="1"/>
          <p:nvPr/>
        </p:nvSpPr>
        <p:spPr>
          <a:xfrm>
            <a:off x="8627368" y="3509728"/>
            <a:ext cx="191400" cy="2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" sz="900">
                <a:solidFill>
                  <a:srgbClr val="603A14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 sz="1100"/>
          </a:p>
        </p:txBody>
      </p:sp>
      <p:sp>
        <p:nvSpPr>
          <p:cNvPr id="42" name="Google Shape;42;p8">
            <a:hlinkClick r:id="rId6"/>
          </p:cNvPr>
          <p:cNvSpPr txBox="1"/>
          <p:nvPr/>
        </p:nvSpPr>
        <p:spPr>
          <a:xfrm rot="-624257">
            <a:off x="4572027" y="4581940"/>
            <a:ext cx="201005" cy="230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" sz="1100">
                <a:solidFill>
                  <a:srgbClr val="603A14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 sz="1100"/>
          </a:p>
        </p:txBody>
      </p:sp>
      <p:sp>
        <p:nvSpPr>
          <p:cNvPr id="43" name="Google Shape;43;p8">
            <a:hlinkClick r:id="rId7"/>
          </p:cNvPr>
          <p:cNvSpPr txBox="1"/>
          <p:nvPr/>
        </p:nvSpPr>
        <p:spPr>
          <a:xfrm rot="567739">
            <a:off x="6868821" y="3024508"/>
            <a:ext cx="218979" cy="2767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" sz="1400" b="1">
                <a:solidFill>
                  <a:srgbClr val="603A14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 sz="1100"/>
          </a:p>
        </p:txBody>
      </p:sp>
      <p:sp>
        <p:nvSpPr>
          <p:cNvPr id="44" name="Google Shape;44;p8">
            <a:hlinkClick r:id="rId8"/>
          </p:cNvPr>
          <p:cNvSpPr txBox="1"/>
          <p:nvPr/>
        </p:nvSpPr>
        <p:spPr>
          <a:xfrm rot="222700">
            <a:off x="5286844" y="1920198"/>
            <a:ext cx="245615" cy="346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" sz="1800" b="1">
                <a:solidFill>
                  <a:srgbClr val="603A14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 sz="1100"/>
          </a:p>
        </p:txBody>
      </p:sp>
      <p:sp>
        <p:nvSpPr>
          <p:cNvPr id="45" name="Google Shape;45;p8">
            <a:hlinkClick r:id="rId9"/>
          </p:cNvPr>
          <p:cNvSpPr txBox="1"/>
          <p:nvPr/>
        </p:nvSpPr>
        <p:spPr>
          <a:xfrm rot="-624257">
            <a:off x="8818251" y="1740725"/>
            <a:ext cx="201005" cy="230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" sz="1100">
                <a:solidFill>
                  <a:srgbClr val="603A14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 sz="1100"/>
          </a:p>
        </p:txBody>
      </p:sp>
      <p:sp>
        <p:nvSpPr>
          <p:cNvPr id="46" name="Google Shape;46;p8">
            <a:hlinkClick r:id="rId10"/>
          </p:cNvPr>
          <p:cNvSpPr txBox="1"/>
          <p:nvPr/>
        </p:nvSpPr>
        <p:spPr>
          <a:xfrm rot="557986">
            <a:off x="8833233" y="2585808"/>
            <a:ext cx="191213" cy="2076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" sz="900">
                <a:solidFill>
                  <a:srgbClr val="603A14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 sz="1100"/>
          </a:p>
        </p:txBody>
      </p:sp>
      <p:sp>
        <p:nvSpPr>
          <p:cNvPr id="47" name="Google Shape;47;p8">
            <a:hlinkClick r:id="rId11"/>
          </p:cNvPr>
          <p:cNvSpPr txBox="1"/>
          <p:nvPr/>
        </p:nvSpPr>
        <p:spPr>
          <a:xfrm rot="571955">
            <a:off x="8354654" y="4219442"/>
            <a:ext cx="201077" cy="230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" sz="1100">
                <a:solidFill>
                  <a:srgbClr val="603A14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 sz="1100"/>
          </a:p>
        </p:txBody>
      </p:sp>
      <p:sp>
        <p:nvSpPr>
          <p:cNvPr id="48" name="Google Shape;48;p8"/>
          <p:cNvSpPr/>
          <p:nvPr/>
        </p:nvSpPr>
        <p:spPr>
          <a:xfrm rot="-650216">
            <a:off x="2039468" y="2479503"/>
            <a:ext cx="3406653" cy="711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D9D4C6"/>
              </a:buClr>
              <a:buSzPts val="3500"/>
              <a:buFont typeface="Noto Sans Symbols"/>
              <a:buNone/>
            </a:pPr>
            <a:r>
              <a:rPr lang="bg" sz="5000" b="1">
                <a:solidFill>
                  <a:srgbClr val="F3BE60"/>
                </a:solidFill>
                <a:latin typeface="Cambria"/>
                <a:ea typeface="Cambria"/>
                <a:cs typeface="Cambria"/>
                <a:sym typeface="Cambria"/>
              </a:rPr>
              <a:t>Въпроси?</a:t>
            </a:r>
            <a:endParaRPr sz="5000" b="1">
              <a:solidFill>
                <a:srgbClr val="FFFFFF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49" name="Google Shape;49;p8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 rot="-632287">
            <a:off x="378251" y="1513505"/>
            <a:ext cx="2136959" cy="247925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8"/>
          <p:cNvSpPr txBox="1">
            <a:spLocks noGrp="1"/>
          </p:cNvSpPr>
          <p:nvPr>
            <p:ph type="title"/>
          </p:nvPr>
        </p:nvSpPr>
        <p:spPr>
          <a:xfrm>
            <a:off x="142839" y="29681"/>
            <a:ext cx="8857200" cy="8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025" tIns="27000" rIns="81025" bIns="270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3000"/>
              <a:buNone/>
              <a:defRPr sz="3000" i="0" u="none" strike="noStrike" cap="none">
                <a:solidFill>
                  <a:srgbClr val="F3BE60"/>
                </a:solidFill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400" i="0" u="none" strike="noStrike" cap="none">
                <a:solidFill>
                  <a:srgbClr val="000000"/>
                </a:solidFill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400" i="0" u="none" strike="noStrike" cap="none">
                <a:solidFill>
                  <a:srgbClr val="000000"/>
                </a:solidFill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400" i="0" u="none" strike="noStrike" cap="none">
                <a:solidFill>
                  <a:srgbClr val="000000"/>
                </a:solidFill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400" i="0" u="none" strike="noStrike" cap="none">
                <a:solidFill>
                  <a:srgbClr val="000000"/>
                </a:solidFill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400" i="0" u="none" strike="noStrike" cap="none">
                <a:solidFill>
                  <a:srgbClr val="000000"/>
                </a:solidFill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400" i="0" u="none" strike="noStrike" cap="none">
                <a:solidFill>
                  <a:srgbClr val="000000"/>
                </a:solidFill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400" i="0" u="none" strike="noStrike" cap="none">
                <a:solidFill>
                  <a:srgbClr val="000000"/>
                </a:solidFill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400" i="0" u="none" strike="noStrike" cap="none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9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dt" idx="10"/>
          </p:nvPr>
        </p:nvSpPr>
        <p:spPr>
          <a:xfrm>
            <a:off x="141648" y="4893752"/>
            <a:ext cx="918300" cy="1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000" tIns="27000" rIns="27000" bIns="27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ambria"/>
              <a:buNone/>
              <a:defRPr sz="800" i="0" u="none" strike="noStrike" cap="none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ambria"/>
              <a:buNone/>
              <a:defRPr sz="1800" i="0" u="none" strike="noStrike" cap="none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ambria"/>
              <a:buNone/>
              <a:defRPr sz="1800" i="0" u="none" strike="noStrike" cap="none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ambria"/>
              <a:buNone/>
              <a:defRPr sz="1800" i="0" u="none" strike="noStrike" cap="none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ambria"/>
              <a:buNone/>
              <a:defRPr sz="1800" i="0" u="none" strike="noStrike" cap="none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ambria"/>
              <a:buNone/>
              <a:defRPr sz="1800" i="0" u="none" strike="noStrike" cap="none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ambria"/>
              <a:buNone/>
              <a:defRPr sz="1800" i="0" u="none" strike="noStrike" cap="none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ambria"/>
              <a:buNone/>
              <a:defRPr sz="1800" i="0" u="none" strike="noStrike" cap="none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ambria"/>
              <a:buNone/>
              <a:defRPr sz="1800" i="0" u="none" strike="noStrike" cap="none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ftr" idx="11"/>
          </p:nvPr>
        </p:nvSpPr>
        <p:spPr>
          <a:xfrm>
            <a:off x="1061085" y="4893752"/>
            <a:ext cx="7614900" cy="1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000" tIns="27000" rIns="27000" bIns="270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ambria"/>
              <a:buNone/>
              <a:defRPr sz="800" i="0" u="none" strike="noStrike" cap="none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ambria"/>
              <a:buNone/>
              <a:defRPr sz="1800" i="0" u="none" strike="noStrike" cap="none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ambria"/>
              <a:buNone/>
              <a:defRPr sz="1800" i="0" u="none" strike="noStrike" cap="none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ambria"/>
              <a:buNone/>
              <a:defRPr sz="1800" i="0" u="none" strike="noStrike" cap="none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ambria"/>
              <a:buNone/>
              <a:defRPr sz="1800" i="0" u="none" strike="noStrike" cap="none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ambria"/>
              <a:buNone/>
              <a:defRPr sz="1800" i="0" u="none" strike="noStrike" cap="none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ambria"/>
              <a:buNone/>
              <a:defRPr sz="1800" i="0" u="none" strike="noStrike" cap="none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ambria"/>
              <a:buNone/>
              <a:defRPr sz="1800" i="0" u="none" strike="noStrike" cap="none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ambria"/>
              <a:buNone/>
              <a:defRPr sz="1800" i="0" u="none" strike="noStrike" cap="none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677068" y="4893752"/>
            <a:ext cx="321600" cy="1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000" tIns="27000" rIns="27000" bIns="270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i="0" u="none" strike="noStrike" cap="none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i="0" u="none" strike="noStrike" cap="none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i="0" u="none" strike="noStrike" cap="none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i="0" u="none" strike="noStrike" cap="none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i="0" u="none" strike="noStrike" cap="none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i="0" u="none" strike="noStrike" cap="none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i="0" u="none" strike="noStrike" cap="none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i="0" u="none" strike="noStrike" cap="none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i="0" u="none" strike="noStrike" cap="none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title"/>
          </p:nvPr>
        </p:nvSpPr>
        <p:spPr>
          <a:xfrm>
            <a:off x="142839" y="29681"/>
            <a:ext cx="8857200" cy="8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025" tIns="27000" rIns="81025" bIns="270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3000"/>
              <a:buFont typeface="Cambria"/>
              <a:buNone/>
              <a:defRPr sz="3000" b="1" i="0" u="none" strike="noStrike" cap="none">
                <a:solidFill>
                  <a:srgbClr val="F3BE60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ambria"/>
              <a:buNone/>
              <a:defRPr sz="1400" i="0" u="none" strike="noStrike" cap="non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ambria"/>
              <a:buNone/>
              <a:defRPr sz="1400" i="0" u="none" strike="noStrike" cap="non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ambria"/>
              <a:buNone/>
              <a:defRPr sz="1400" i="0" u="none" strike="noStrike" cap="non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ambria"/>
              <a:buNone/>
              <a:defRPr sz="1400" i="0" u="none" strike="noStrike" cap="non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ambria"/>
              <a:buNone/>
              <a:defRPr sz="1400" i="0" u="none" strike="noStrike" cap="non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ambria"/>
              <a:buNone/>
              <a:defRPr sz="1400" i="0" u="none" strike="noStrike" cap="non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ambria"/>
              <a:buNone/>
              <a:defRPr sz="1400" i="0" u="none" strike="noStrike" cap="non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ambria"/>
              <a:buNone/>
              <a:defRPr sz="1400" i="0" u="none" strike="noStrike" cap="non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body" idx="1"/>
          </p:nvPr>
        </p:nvSpPr>
        <p:spPr>
          <a:xfrm>
            <a:off x="142847" y="863343"/>
            <a:ext cx="8856000" cy="4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025" tIns="27000" rIns="81025" bIns="27000" anchor="t" anchorCtr="0">
            <a:noAutofit/>
          </a:bodyPr>
          <a:lstStyle>
            <a:lvl1pPr marL="457200" marR="0" lvl="0" indent="-393700" algn="l" rtl="0">
              <a:lnSpc>
                <a:spcPct val="105000"/>
              </a:lnSpc>
              <a:spcBef>
                <a:spcPts val="500"/>
              </a:spcBef>
              <a:spcAft>
                <a:spcPts val="0"/>
              </a:spcAft>
              <a:buClr>
                <a:srgbClr val="F2B254"/>
              </a:buClr>
              <a:buSzPts val="2600"/>
              <a:buFont typeface="Cambria"/>
              <a:buChar char="▪"/>
              <a:defRPr sz="2600" i="0" u="none" strike="noStrike" cap="none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marL="914400" marR="0" lvl="1" indent="-349250" algn="l" rtl="0">
              <a:lnSpc>
                <a:spcPct val="105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Cambria"/>
              <a:buChar char="▪"/>
              <a:defRPr sz="2400" i="0" u="none" strike="noStrike" cap="none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marL="1371600" marR="0" lvl="2" indent="-342900" algn="l" rtl="0">
              <a:lnSpc>
                <a:spcPct val="105000"/>
              </a:lnSpc>
              <a:spcBef>
                <a:spcPts val="500"/>
              </a:spcBef>
              <a:spcAft>
                <a:spcPts val="0"/>
              </a:spcAft>
              <a:buClr>
                <a:srgbClr val="EF9A1D"/>
              </a:buClr>
              <a:buSzPts val="1800"/>
              <a:buFont typeface="Cambria"/>
              <a:buChar char="▪"/>
              <a:defRPr sz="2300" i="0" u="none" strike="noStrike" cap="none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marL="1828800" marR="0" lvl="3" indent="-336550" algn="l" rtl="0">
              <a:lnSpc>
                <a:spcPct val="105000"/>
              </a:lnSpc>
              <a:spcBef>
                <a:spcPts val="500"/>
              </a:spcBef>
              <a:spcAft>
                <a:spcPts val="0"/>
              </a:spcAft>
              <a:buClr>
                <a:srgbClr val="ED9411"/>
              </a:buClr>
              <a:buSzPts val="1700"/>
              <a:buFont typeface="Cambria"/>
              <a:buChar char="▪"/>
              <a:defRPr sz="2100" i="0" u="none" strike="noStrike" cap="none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marL="2286000" marR="0" lvl="4" indent="-330200" algn="l" rtl="0">
              <a:lnSpc>
                <a:spcPct val="105000"/>
              </a:lnSpc>
              <a:spcBef>
                <a:spcPts val="500"/>
              </a:spcBef>
              <a:spcAft>
                <a:spcPts val="0"/>
              </a:spcAft>
              <a:buClr>
                <a:srgbClr val="E28D10"/>
              </a:buClr>
              <a:buSzPts val="1600"/>
              <a:buFont typeface="Cambria"/>
              <a:buChar char="▪"/>
              <a:defRPr sz="2000" i="0" u="none" strike="noStrike" cap="none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ambria"/>
              <a:buChar char="•"/>
              <a:defRPr sz="1500" i="0" u="none" strike="noStrike" cap="none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marL="3200400" marR="0" lvl="6" indent="-3048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ambria"/>
              <a:buChar char="•"/>
              <a:defRPr sz="1500" i="0" u="none" strike="noStrike" cap="none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marL="3657600" marR="0" lvl="7" indent="-3048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ambria"/>
              <a:buChar char="•"/>
              <a:defRPr sz="1500" i="0" u="none" strike="noStrike" cap="none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marL="4114800" marR="0" lvl="8" indent="-3048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ambria"/>
              <a:buChar char="•"/>
              <a:defRPr sz="1500" i="0" u="none" strike="noStrike" cap="none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>
          <p15:clr>
            <a:srgbClr val="F26B43"/>
          </p15:clr>
        </p15:guide>
        <p15:guide id="2" pos="138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tlassian.com/software/jira/guides/getting-started/basics?tab=classic#step-1-create-a-project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trello.com/guide/trello-101" TargetMode="Externa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81025" tIns="27000" rIns="81025" bIns="270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"/>
              <a:t>Въведение в курса</a:t>
            </a:r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ctrTitle"/>
          </p:nvPr>
        </p:nvSpPr>
        <p:spPr>
          <a:xfrm>
            <a:off x="311700" y="2644775"/>
            <a:ext cx="8520600" cy="884400"/>
          </a:xfrm>
          <a:prstGeom prst="rect">
            <a:avLst/>
          </a:prstGeom>
        </p:spPr>
        <p:txBody>
          <a:bodyPr spcFirstLastPara="1" wrap="square" lIns="81025" tIns="27000" rIns="81025" bIns="270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" sz="4000">
                <a:solidFill>
                  <a:srgbClr val="FFFFFF"/>
                </a:solidFill>
              </a:rPr>
              <a:t>Разработка на софтуер</a:t>
            </a:r>
            <a:endParaRPr sz="400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81025" tIns="27000" rIns="81025" bIns="27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"/>
              <a:t>Методологии за разработка на софтуер</a:t>
            </a:r>
            <a:endParaRPr/>
          </a:p>
        </p:txBody>
      </p:sp>
      <p:sp>
        <p:nvSpPr>
          <p:cNvPr id="110" name="Google Shape;110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81025" tIns="27000" rIns="81025" bIns="27000" anchor="t" anchorCtr="0">
            <a:noAutofit/>
          </a:bodyPr>
          <a:lstStyle/>
          <a:p>
            <a:pPr marL="457200" lvl="0" indent="-355600" algn="just" rtl="0">
              <a:spcBef>
                <a:spcPts val="500"/>
              </a:spcBef>
              <a:spcAft>
                <a:spcPts val="0"/>
              </a:spcAft>
              <a:buSzPts val="2000"/>
              <a:buChar char="▪"/>
            </a:pPr>
            <a:r>
              <a:rPr lang="bg" sz="2000" dirty="0"/>
              <a:t>Waterfall</a:t>
            </a:r>
            <a:endParaRPr sz="2000" dirty="0"/>
          </a:p>
          <a:p>
            <a:pPr marL="457200" lvl="0" indent="-355600" algn="just" rtl="0"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bg" sz="2000" dirty="0"/>
              <a:t>Agile (гъвкава методология</a:t>
            </a:r>
            <a:r>
              <a:rPr lang="bg" sz="2000" dirty="0" smtClean="0"/>
              <a:t>)</a:t>
            </a:r>
            <a:endParaRPr sz="2000" dirty="0"/>
          </a:p>
          <a:p>
            <a:pPr marL="457200" lvl="0" indent="-355600" algn="just" rtl="0"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bg" sz="2000" dirty="0"/>
              <a:t>Scrum</a:t>
            </a:r>
            <a:endParaRPr sz="2000" dirty="0"/>
          </a:p>
          <a:p>
            <a:pPr marL="457200" lvl="0" indent="-355600" algn="just" rtl="0"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bg" sz="2000" dirty="0"/>
              <a:t>Kanban</a:t>
            </a:r>
            <a:endParaRPr sz="2000" dirty="0"/>
          </a:p>
          <a:p>
            <a:pPr marL="457200" lvl="0" indent="-355600" algn="just" rtl="0"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bg" sz="2000" dirty="0"/>
              <a:t>Непрекъсната </a:t>
            </a:r>
            <a:r>
              <a:rPr lang="bg" sz="2000" dirty="0" smtClean="0"/>
              <a:t>интеграция</a:t>
            </a:r>
          </a:p>
          <a:p>
            <a:pPr marL="457200" lvl="0" indent="-355600" algn="just" rtl="0"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bg-BG" sz="2000" dirty="0" smtClean="0"/>
              <a:t>И</a:t>
            </a:r>
            <a:r>
              <a:rPr lang="bg" sz="2000" smtClean="0"/>
              <a:t> др.</a:t>
            </a:r>
            <a:endParaRPr sz="2000" dirty="0"/>
          </a:p>
          <a:p>
            <a:pPr marL="0" lvl="0" indent="0" algn="just" rtl="0">
              <a:spcBef>
                <a:spcPts val="500"/>
              </a:spcBef>
              <a:spcAft>
                <a:spcPts val="0"/>
              </a:spcAft>
              <a:buNone/>
            </a:pPr>
            <a:endParaRPr sz="2000" dirty="0"/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81025" tIns="27000" rIns="81025" bIns="27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"/>
              <a:t>Методологии за разработка на софтуер</a:t>
            </a:r>
            <a:endParaRPr/>
          </a:p>
        </p:txBody>
      </p:sp>
      <p:sp>
        <p:nvSpPr>
          <p:cNvPr id="116" name="Google Shape;116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81025" tIns="27000" rIns="81025" bIns="27000" anchor="t" anchorCtr="0">
            <a:noAutofit/>
          </a:bodyPr>
          <a:lstStyle/>
          <a:p>
            <a:pPr marL="0" lvl="0" indent="0" algn="just" rtl="0">
              <a:spcBef>
                <a:spcPts val="500"/>
              </a:spcBef>
              <a:spcAft>
                <a:spcPts val="0"/>
              </a:spcAft>
              <a:buNone/>
            </a:pPr>
            <a:r>
              <a:rPr lang="bg" sz="2000"/>
              <a:t>Waterfall</a:t>
            </a:r>
            <a:endParaRPr sz="2000"/>
          </a:p>
          <a:p>
            <a:pPr marL="457200" lvl="0" indent="-355600" algn="just" rtl="0">
              <a:spcBef>
                <a:spcPts val="500"/>
              </a:spcBef>
              <a:spcAft>
                <a:spcPts val="0"/>
              </a:spcAft>
              <a:buSzPts val="2000"/>
              <a:buChar char="▪"/>
            </a:pPr>
            <a:r>
              <a:rPr lang="bg" sz="2000"/>
              <a:t>Всеки етап трябва да приключи преди да започне следващия</a:t>
            </a:r>
            <a:endParaRPr sz="2000"/>
          </a:p>
          <a:p>
            <a:pPr marL="457200" lvl="0" indent="-355600" algn="just" rtl="0"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bg" sz="2000"/>
              <a:t>Няма припокриване между етапите</a:t>
            </a:r>
            <a:endParaRPr sz="2000"/>
          </a:p>
          <a:p>
            <a:pPr marL="457200" lvl="0" indent="-355600" algn="just" rtl="0"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bg" sz="2000"/>
              <a:t>Линеарен подход за разработка на софтуер</a:t>
            </a:r>
            <a:endParaRPr sz="2000"/>
          </a:p>
          <a:p>
            <a:pPr marL="457200" lvl="0" indent="-355600" algn="just" rtl="0"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bg" sz="2000"/>
              <a:t>По принцип резултата на даден етап играе ролята на начало за следващия</a:t>
            </a:r>
            <a:endParaRPr sz="2000"/>
          </a:p>
          <a:p>
            <a:pPr marL="457200" lvl="0" indent="-355600" algn="just" rtl="0"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bg" sz="2000"/>
              <a:t>Състои се от вече споменатите етапи на софтуерната разработка</a:t>
            </a:r>
            <a:endParaRPr sz="2000"/>
          </a:p>
          <a:p>
            <a:pPr marL="0" lvl="0" indent="0" algn="just" rtl="0">
              <a:spcBef>
                <a:spcPts val="500"/>
              </a:spcBef>
              <a:spcAft>
                <a:spcPts val="0"/>
              </a:spcAft>
              <a:buNone/>
            </a:pPr>
            <a:endParaRPr sz="2000"/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sz="20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81025" tIns="27000" rIns="81025" bIns="27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"/>
              <a:t>Методологии за разработка на софтуер</a:t>
            </a:r>
            <a:endParaRPr/>
          </a:p>
        </p:txBody>
      </p:sp>
      <p:sp>
        <p:nvSpPr>
          <p:cNvPr id="122" name="Google Shape;122;p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453600"/>
          </a:xfrm>
          <a:prstGeom prst="rect">
            <a:avLst/>
          </a:prstGeom>
        </p:spPr>
        <p:txBody>
          <a:bodyPr spcFirstLastPara="1" wrap="square" lIns="81025" tIns="27000" rIns="81025" bIns="27000" anchor="t" anchorCtr="0">
            <a:noAutofit/>
          </a:bodyPr>
          <a:lstStyle/>
          <a:p>
            <a:pPr marL="0" lvl="0" indent="0" algn="just" rtl="0">
              <a:spcBef>
                <a:spcPts val="500"/>
              </a:spcBef>
              <a:spcAft>
                <a:spcPts val="0"/>
              </a:spcAft>
              <a:buNone/>
            </a:pPr>
            <a:r>
              <a:rPr lang="bg" sz="2000"/>
              <a:t>Waterfall</a:t>
            </a:r>
            <a:endParaRPr sz="2000"/>
          </a:p>
          <a:p>
            <a:pPr marL="0" lvl="0" indent="0" algn="just" rtl="0">
              <a:spcBef>
                <a:spcPts val="500"/>
              </a:spcBef>
              <a:spcAft>
                <a:spcPts val="0"/>
              </a:spcAft>
              <a:buNone/>
            </a:pPr>
            <a:endParaRPr sz="2000"/>
          </a:p>
          <a:p>
            <a:pPr marL="0" lvl="0" indent="0" algn="just" rtl="0">
              <a:spcBef>
                <a:spcPts val="500"/>
              </a:spcBef>
              <a:spcAft>
                <a:spcPts val="0"/>
              </a:spcAft>
              <a:buNone/>
            </a:pPr>
            <a:endParaRPr sz="2000"/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sz="2000"/>
          </a:p>
        </p:txBody>
      </p:sp>
      <p:pic>
        <p:nvPicPr>
          <p:cNvPr id="123" name="Google Shape;12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3575" y="1606075"/>
            <a:ext cx="4836846" cy="323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81025" tIns="27000" rIns="81025" bIns="27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"/>
              <a:t>Методологии за разработка на софтуер</a:t>
            </a:r>
            <a:endParaRPr/>
          </a:p>
        </p:txBody>
      </p:sp>
      <p:sp>
        <p:nvSpPr>
          <p:cNvPr id="129" name="Google Shape;129;p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81025" tIns="27000" rIns="81025" bIns="27000" anchor="t" anchorCtr="0">
            <a:noAutofit/>
          </a:bodyPr>
          <a:lstStyle/>
          <a:p>
            <a:pPr marL="0" lvl="0" indent="0" algn="just" rtl="0">
              <a:spcBef>
                <a:spcPts val="500"/>
              </a:spcBef>
              <a:spcAft>
                <a:spcPts val="0"/>
              </a:spcAft>
              <a:buNone/>
            </a:pPr>
            <a:r>
              <a:rPr lang="bg" sz="2000"/>
              <a:t>Waterfall</a:t>
            </a:r>
            <a:endParaRPr sz="2000"/>
          </a:p>
          <a:p>
            <a:pPr marL="457200" lvl="0" indent="-355600" algn="just" rtl="0">
              <a:spcBef>
                <a:spcPts val="500"/>
              </a:spcBef>
              <a:spcAft>
                <a:spcPts val="0"/>
              </a:spcAft>
              <a:buSzPts val="2000"/>
              <a:buChar char="▪"/>
            </a:pPr>
            <a:r>
              <a:rPr lang="bg" sz="2000"/>
              <a:t>Всеки софтуер е различен и изисква подходящ метод за разработката си</a:t>
            </a:r>
            <a:endParaRPr sz="2000"/>
          </a:p>
          <a:p>
            <a:pPr marL="457200" lvl="0" indent="-355600" algn="just" rtl="0"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bg" sz="2000"/>
              <a:t>Waterfall моделът е най-подходящ в случаите, в които:</a:t>
            </a:r>
            <a:endParaRPr sz="2000"/>
          </a:p>
          <a:p>
            <a:pPr marL="914400" lvl="1" indent="-355600" algn="just" rtl="0"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bg" sz="2000"/>
              <a:t>Изискванията са много добре документирани, ясни и фиксирани</a:t>
            </a:r>
            <a:endParaRPr sz="2000"/>
          </a:p>
          <a:p>
            <a:pPr marL="914400" lvl="1" indent="-355600" algn="just" rtl="0"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bg" sz="2000"/>
              <a:t>Дефиницията на продукта е не променяща се</a:t>
            </a:r>
            <a:endParaRPr sz="2000"/>
          </a:p>
          <a:p>
            <a:pPr marL="914400" lvl="1" indent="-355600" algn="just" rtl="0"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bg" sz="2000"/>
              <a:t>Технологията е изяснена и не се променя динамично</a:t>
            </a:r>
            <a:endParaRPr sz="2000"/>
          </a:p>
          <a:p>
            <a:pPr marL="914400" lvl="1" indent="-355600" algn="just" rtl="0"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bg" sz="2000"/>
              <a:t>Няма двусмислени изисквания</a:t>
            </a:r>
            <a:endParaRPr sz="2000"/>
          </a:p>
          <a:p>
            <a:pPr marL="914400" lvl="1" indent="-355600" algn="just" rtl="0"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bg" sz="2000"/>
              <a:t>Проектът е кратък</a:t>
            </a:r>
            <a:endParaRPr sz="2000"/>
          </a:p>
          <a:p>
            <a:pPr marL="0" lvl="0" indent="0" algn="just" rtl="0">
              <a:spcBef>
                <a:spcPts val="500"/>
              </a:spcBef>
              <a:spcAft>
                <a:spcPts val="0"/>
              </a:spcAft>
              <a:buNone/>
            </a:pPr>
            <a:endParaRPr sz="2000"/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sz="20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81025" tIns="27000" rIns="81025" bIns="27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"/>
              <a:t>Методологии за разработка на софтуер</a:t>
            </a:r>
            <a:endParaRPr/>
          </a:p>
        </p:txBody>
      </p:sp>
      <p:sp>
        <p:nvSpPr>
          <p:cNvPr id="135" name="Google Shape;135;p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81025" tIns="27000" rIns="81025" bIns="27000" anchor="t" anchorCtr="0">
            <a:noAutofit/>
          </a:bodyPr>
          <a:lstStyle/>
          <a:p>
            <a:pPr marL="0" lvl="0" indent="0" algn="just" rtl="0">
              <a:spcBef>
                <a:spcPts val="500"/>
              </a:spcBef>
              <a:spcAft>
                <a:spcPts val="0"/>
              </a:spcAft>
              <a:buNone/>
            </a:pPr>
            <a:r>
              <a:rPr lang="bg" sz="2000"/>
              <a:t>Waterfall - предимства</a:t>
            </a:r>
            <a:endParaRPr sz="2000"/>
          </a:p>
          <a:p>
            <a:pPr marL="457200" lvl="0" indent="-355600" algn="just" rtl="0">
              <a:spcBef>
                <a:spcPts val="500"/>
              </a:spcBef>
              <a:spcAft>
                <a:spcPts val="0"/>
              </a:spcAft>
              <a:buSzPts val="2000"/>
              <a:buChar char="▪"/>
            </a:pPr>
            <a:r>
              <a:rPr lang="bg" sz="2000"/>
              <a:t>Лесна за разбиране и използване методология</a:t>
            </a:r>
            <a:endParaRPr sz="2000"/>
          </a:p>
          <a:p>
            <a:pPr marL="457200" lvl="0" indent="-355600" algn="just" rtl="0"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bg" sz="2000"/>
              <a:t>Лесна за менажиране поради устойчивостта на модела</a:t>
            </a:r>
            <a:endParaRPr sz="2000"/>
          </a:p>
          <a:p>
            <a:pPr marL="457200" lvl="0" indent="-355600" algn="just" rtl="0"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bg" sz="2000"/>
              <a:t>Етапите се обработват един по един</a:t>
            </a:r>
            <a:endParaRPr sz="2000"/>
          </a:p>
          <a:p>
            <a:pPr marL="457200" lvl="0" indent="-355600" algn="just" rtl="0"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bg" sz="2000"/>
              <a:t>Ясно дефинирани етапи</a:t>
            </a:r>
            <a:endParaRPr sz="2000"/>
          </a:p>
          <a:p>
            <a:pPr marL="457200" lvl="0" indent="-355600" algn="just" rtl="0"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bg" sz="2000"/>
              <a:t>Лесни за раздаване задачи</a:t>
            </a:r>
            <a:endParaRPr sz="2000"/>
          </a:p>
          <a:p>
            <a:pPr marL="457200" lvl="0" indent="-355600" algn="just" rtl="0"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bg" sz="2000"/>
              <a:t>Процеса и резултатите са добре документирани</a:t>
            </a:r>
            <a:endParaRPr sz="2000"/>
          </a:p>
          <a:p>
            <a:pPr marL="0" lvl="0" indent="0" algn="just" rtl="0">
              <a:spcBef>
                <a:spcPts val="500"/>
              </a:spcBef>
              <a:spcAft>
                <a:spcPts val="0"/>
              </a:spcAft>
              <a:buNone/>
            </a:pPr>
            <a:endParaRPr sz="2000"/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sz="20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81025" tIns="27000" rIns="81025" bIns="27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"/>
              <a:t>Методологии за разработка на софтуер</a:t>
            </a:r>
            <a:endParaRPr/>
          </a:p>
        </p:txBody>
      </p:sp>
      <p:sp>
        <p:nvSpPr>
          <p:cNvPr id="141" name="Google Shape;141;p2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81025" tIns="27000" rIns="81025" bIns="27000" anchor="t" anchorCtr="0">
            <a:noAutofit/>
          </a:bodyPr>
          <a:lstStyle/>
          <a:p>
            <a:pPr marL="0" lvl="0" indent="0" algn="just" rtl="0">
              <a:spcBef>
                <a:spcPts val="500"/>
              </a:spcBef>
              <a:spcAft>
                <a:spcPts val="0"/>
              </a:spcAft>
              <a:buNone/>
            </a:pPr>
            <a:r>
              <a:rPr lang="bg" sz="2000"/>
              <a:t>Waterfall - недостатъци</a:t>
            </a:r>
            <a:endParaRPr sz="2000"/>
          </a:p>
          <a:p>
            <a:pPr marL="457200" lvl="0" indent="-355600" algn="just" rtl="0">
              <a:spcBef>
                <a:spcPts val="500"/>
              </a:spcBef>
              <a:spcAft>
                <a:spcPts val="0"/>
              </a:spcAft>
              <a:buSzPts val="2000"/>
              <a:buChar char="▪"/>
            </a:pPr>
            <a:r>
              <a:rPr lang="bg" sz="2000"/>
              <a:t>Няма работещ софтуер до самия край на последния етап</a:t>
            </a:r>
            <a:endParaRPr sz="2000"/>
          </a:p>
          <a:p>
            <a:pPr marL="457200" lvl="0" indent="-355600" algn="just" rtl="0"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bg" sz="2000"/>
              <a:t>Голяма доза риск и несигурност</a:t>
            </a:r>
            <a:endParaRPr sz="2000"/>
          </a:p>
          <a:p>
            <a:pPr marL="457200" lvl="0" indent="-355600" algn="just" rtl="0"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bg" sz="2000"/>
              <a:t>Не е добър модел за комплексни и обектно-ориентирани проекти</a:t>
            </a:r>
            <a:endParaRPr sz="2000"/>
          </a:p>
          <a:p>
            <a:pPr marL="457200" lvl="0" indent="-355600" algn="just" rtl="0"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bg" sz="2000"/>
              <a:t>Лош модел за дълги и продължителни проекти</a:t>
            </a:r>
            <a:endParaRPr sz="2000"/>
          </a:p>
          <a:p>
            <a:pPr marL="457200" lvl="0" indent="-355600" algn="just" rtl="0"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bg" sz="2000"/>
              <a:t>Не е подходящ за проекти, при които условията ще се изменят в бъдеще</a:t>
            </a:r>
            <a:endParaRPr sz="2000"/>
          </a:p>
          <a:p>
            <a:pPr marL="457200" lvl="0" indent="-355600" algn="just" rtl="0"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bg" sz="2000"/>
              <a:t>Трудно е да се измери прогрес в контекста на етапите</a:t>
            </a:r>
            <a:endParaRPr sz="2000"/>
          </a:p>
          <a:p>
            <a:pPr marL="0" lvl="0" indent="0" algn="just" rtl="0">
              <a:spcBef>
                <a:spcPts val="500"/>
              </a:spcBef>
              <a:spcAft>
                <a:spcPts val="0"/>
              </a:spcAft>
              <a:buNone/>
            </a:pPr>
            <a:endParaRPr sz="2000"/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sz="20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81025" tIns="27000" rIns="81025" bIns="27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"/>
              <a:t>Методологии за разработка на софтуер</a:t>
            </a:r>
            <a:endParaRPr/>
          </a:p>
        </p:txBody>
      </p:sp>
      <p:sp>
        <p:nvSpPr>
          <p:cNvPr id="147" name="Google Shape;147;p2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811200"/>
          </a:xfrm>
          <a:prstGeom prst="rect">
            <a:avLst/>
          </a:prstGeom>
        </p:spPr>
        <p:txBody>
          <a:bodyPr spcFirstLastPara="1" wrap="square" lIns="81025" tIns="27000" rIns="81025" bIns="27000" anchor="t" anchorCtr="0">
            <a:noAutofit/>
          </a:bodyPr>
          <a:lstStyle/>
          <a:p>
            <a:pPr marL="0" lvl="0" indent="0" algn="just" rtl="0">
              <a:spcBef>
                <a:spcPts val="500"/>
              </a:spcBef>
              <a:spcAft>
                <a:spcPts val="0"/>
              </a:spcAft>
              <a:buNone/>
            </a:pPr>
            <a:r>
              <a:rPr lang="bg" sz="2000"/>
              <a:t>Agile</a:t>
            </a:r>
            <a:endParaRPr sz="2000"/>
          </a:p>
          <a:p>
            <a:pPr marL="457200" lvl="0" indent="-355600" algn="just" rtl="0">
              <a:spcBef>
                <a:spcPts val="500"/>
              </a:spcBef>
              <a:spcAft>
                <a:spcPts val="0"/>
              </a:spcAft>
              <a:buSzPts val="2000"/>
              <a:buChar char="▪"/>
            </a:pPr>
            <a:r>
              <a:rPr lang="bg" sz="2000"/>
              <a:t>Комбинация от итеративни и инкрементални модели за разработка</a:t>
            </a:r>
            <a:endParaRPr sz="2000"/>
          </a:p>
          <a:p>
            <a:pPr marL="457200" lvl="0" indent="-355600" algn="just" rtl="0"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bg" sz="2000"/>
              <a:t>С фокус върху задоволяване желанията на клиента чрез бърза доставка на работещи сегменти от продукта</a:t>
            </a:r>
            <a:endParaRPr sz="2000"/>
          </a:p>
          <a:p>
            <a:pPr marL="457200" lvl="0" indent="-355600" algn="just" rtl="0"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bg" sz="2000"/>
              <a:t>Разбива продукта на малки инкрементални части</a:t>
            </a:r>
            <a:endParaRPr sz="2000"/>
          </a:p>
          <a:p>
            <a:pPr marL="457200" lvl="0" indent="-355600" algn="just" rtl="0"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bg" sz="2000"/>
              <a:t>Тези части се снабдяват в итерации</a:t>
            </a:r>
            <a:endParaRPr sz="2000"/>
          </a:p>
          <a:p>
            <a:pPr marL="914400" lvl="1" indent="-355600" algn="just" rtl="0"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bg" sz="2000"/>
              <a:t>Всяка итерация трае средно между 1 и 3 седмици</a:t>
            </a:r>
            <a:endParaRPr sz="2000"/>
          </a:p>
          <a:p>
            <a:pPr marL="914400" lvl="1" indent="-355600" algn="just" rtl="0"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bg" sz="2000"/>
              <a:t>Всяка итерация включва вече споменатите етапи на разработка на софтуер</a:t>
            </a:r>
            <a:endParaRPr sz="2000"/>
          </a:p>
          <a:p>
            <a:pPr marL="914400" lvl="1" indent="-355600" algn="just" rtl="0"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bg" sz="2000"/>
              <a:t>След всяка итерация работещият продукт се показва на клиента и заинтересованите страни</a:t>
            </a:r>
            <a:endParaRPr sz="2000"/>
          </a:p>
          <a:p>
            <a:pPr marL="0" lvl="0" indent="0" algn="just" rtl="0">
              <a:spcBef>
                <a:spcPts val="500"/>
              </a:spcBef>
              <a:spcAft>
                <a:spcPts val="0"/>
              </a:spcAft>
              <a:buNone/>
            </a:pPr>
            <a:endParaRPr sz="2000"/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sz="20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81025" tIns="27000" rIns="81025" bIns="27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"/>
              <a:t>Методологии за разработка на софтуер</a:t>
            </a:r>
            <a:endParaRPr/>
          </a:p>
        </p:txBody>
      </p:sp>
      <p:sp>
        <p:nvSpPr>
          <p:cNvPr id="153" name="Google Shape;153;p2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811200"/>
          </a:xfrm>
          <a:prstGeom prst="rect">
            <a:avLst/>
          </a:prstGeom>
        </p:spPr>
        <p:txBody>
          <a:bodyPr spcFirstLastPara="1" wrap="square" lIns="81025" tIns="27000" rIns="81025" bIns="27000" anchor="t" anchorCtr="0">
            <a:noAutofit/>
          </a:bodyPr>
          <a:lstStyle/>
          <a:p>
            <a:pPr marL="0" lvl="0" indent="0" algn="just" rtl="0">
              <a:spcBef>
                <a:spcPts val="500"/>
              </a:spcBef>
              <a:spcAft>
                <a:spcPts val="0"/>
              </a:spcAft>
              <a:buNone/>
            </a:pPr>
            <a:r>
              <a:rPr lang="bg" sz="2000"/>
              <a:t>Agile</a:t>
            </a:r>
            <a:endParaRPr sz="2000"/>
          </a:p>
          <a:p>
            <a:pPr marL="457200" lvl="0" indent="-355600" algn="just" rtl="0">
              <a:spcBef>
                <a:spcPts val="500"/>
              </a:spcBef>
              <a:spcAft>
                <a:spcPts val="0"/>
              </a:spcAft>
              <a:buSzPts val="2000"/>
              <a:buChar char="▪"/>
            </a:pPr>
            <a:r>
              <a:rPr lang="bg" sz="2000"/>
              <a:t>Умение да се реагира на промени</a:t>
            </a:r>
            <a:endParaRPr sz="2000"/>
          </a:p>
          <a:p>
            <a:pPr marL="457200" lvl="0" indent="-355600" algn="just" rtl="0"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bg" sz="2000"/>
              <a:t>Основно се характеризира с адаптивност</a:t>
            </a:r>
            <a:endParaRPr sz="2000"/>
          </a:p>
          <a:p>
            <a:pPr marL="0" lvl="0" indent="0" algn="just" rtl="0">
              <a:spcBef>
                <a:spcPts val="500"/>
              </a:spcBef>
              <a:spcAft>
                <a:spcPts val="0"/>
              </a:spcAft>
              <a:buNone/>
            </a:pPr>
            <a:endParaRPr sz="2000"/>
          </a:p>
          <a:p>
            <a:pPr marL="0" lvl="0" indent="0" algn="just" rtl="0">
              <a:spcBef>
                <a:spcPts val="500"/>
              </a:spcBef>
              <a:spcAft>
                <a:spcPts val="0"/>
              </a:spcAft>
              <a:buNone/>
            </a:pPr>
            <a:endParaRPr sz="2000"/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sz="20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81025" tIns="27000" rIns="81025" bIns="27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"/>
              <a:t>Методологии за разработка на софтуер</a:t>
            </a:r>
            <a:endParaRPr/>
          </a:p>
        </p:txBody>
      </p:sp>
      <p:sp>
        <p:nvSpPr>
          <p:cNvPr id="159" name="Google Shape;159;p2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811200"/>
          </a:xfrm>
          <a:prstGeom prst="rect">
            <a:avLst/>
          </a:prstGeom>
        </p:spPr>
        <p:txBody>
          <a:bodyPr spcFirstLastPara="1" wrap="square" lIns="81025" tIns="27000" rIns="81025" bIns="27000" anchor="t" anchorCtr="0">
            <a:noAutofit/>
          </a:bodyPr>
          <a:lstStyle/>
          <a:p>
            <a:pPr marL="0" lvl="0" indent="0" algn="just" rtl="0">
              <a:spcBef>
                <a:spcPts val="500"/>
              </a:spcBef>
              <a:spcAft>
                <a:spcPts val="0"/>
              </a:spcAft>
              <a:buNone/>
            </a:pPr>
            <a:r>
              <a:rPr lang="bg" sz="2000"/>
              <a:t>Agile - манифест</a:t>
            </a:r>
            <a:endParaRPr sz="2000"/>
          </a:p>
          <a:p>
            <a:pPr marL="457200" lvl="0" indent="-355600" algn="just" rtl="0">
              <a:spcBef>
                <a:spcPts val="500"/>
              </a:spcBef>
              <a:spcAft>
                <a:spcPts val="0"/>
              </a:spcAft>
              <a:buSzPts val="2000"/>
              <a:buChar char="▪"/>
            </a:pPr>
            <a:r>
              <a:rPr lang="bg" sz="2000">
                <a:solidFill>
                  <a:srgbClr val="FF9900"/>
                </a:solidFill>
              </a:rPr>
              <a:t>Хората и комуникацията</a:t>
            </a:r>
            <a:r>
              <a:rPr lang="bg" sz="2000"/>
              <a:t> </a:t>
            </a:r>
            <a:r>
              <a:rPr lang="bg" sz="2000">
                <a:solidFill>
                  <a:srgbClr val="B7B7B7"/>
                </a:solidFill>
              </a:rPr>
              <a:t>стоят над</a:t>
            </a:r>
            <a:r>
              <a:rPr lang="bg" sz="2000"/>
              <a:t> процесите и инструментите</a:t>
            </a:r>
            <a:endParaRPr sz="2000"/>
          </a:p>
          <a:p>
            <a:pPr marL="914400" lvl="1" indent="-355600" algn="just" rtl="0"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bg" sz="2000"/>
              <a:t>Самоорганизацията и мотивацията имат важна роля в гъвкавата методология</a:t>
            </a:r>
            <a:endParaRPr sz="2000"/>
          </a:p>
          <a:p>
            <a:pPr marL="457200" lvl="0" indent="-355600" algn="just" rtl="0"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bg" sz="2000">
                <a:solidFill>
                  <a:srgbClr val="FF9900"/>
                </a:solidFill>
              </a:rPr>
              <a:t>Работещият софтуер</a:t>
            </a:r>
            <a:r>
              <a:rPr lang="bg" sz="2000"/>
              <a:t> </a:t>
            </a:r>
            <a:r>
              <a:rPr lang="bg" sz="2000">
                <a:solidFill>
                  <a:srgbClr val="B7B7B7"/>
                </a:solidFill>
              </a:rPr>
              <a:t>стои над</a:t>
            </a:r>
            <a:r>
              <a:rPr lang="bg" sz="2000"/>
              <a:t> подробната документация</a:t>
            </a:r>
            <a:endParaRPr sz="2000"/>
          </a:p>
          <a:p>
            <a:pPr marL="914400" lvl="1" indent="-355600" algn="just" rtl="0"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bg" sz="2000"/>
              <a:t>Работещ софтуер е по-полезен по време на срещи с клиента отколкото документацията</a:t>
            </a:r>
            <a:endParaRPr sz="2000"/>
          </a:p>
          <a:p>
            <a:pPr marL="457200" lvl="0" indent="-355600" algn="just" rtl="0"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bg" sz="2000">
                <a:solidFill>
                  <a:srgbClr val="FF9900"/>
                </a:solidFill>
              </a:rPr>
              <a:t>Сътрудничеството с клиента</a:t>
            </a:r>
            <a:r>
              <a:rPr lang="bg" sz="2000"/>
              <a:t> </a:t>
            </a:r>
            <a:r>
              <a:rPr lang="bg" sz="2000">
                <a:solidFill>
                  <a:srgbClr val="B7B7B7"/>
                </a:solidFill>
              </a:rPr>
              <a:t>стои над</a:t>
            </a:r>
            <a:r>
              <a:rPr lang="bg" sz="2000"/>
              <a:t> преговорите по договора</a:t>
            </a:r>
            <a:endParaRPr sz="2000"/>
          </a:p>
          <a:p>
            <a:pPr marL="914400" lvl="1" indent="-355600" algn="just" rtl="0"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bg" sz="2000"/>
              <a:t>Непрекъснатото участие на всички заинтересовани страни е ключово</a:t>
            </a:r>
            <a:endParaRPr sz="2000"/>
          </a:p>
          <a:p>
            <a:pPr marL="457200" lvl="0" indent="-355600" algn="just" rtl="0"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bg" sz="2000">
                <a:solidFill>
                  <a:srgbClr val="FF9900"/>
                </a:solidFill>
              </a:rPr>
              <a:t>Адаптацията</a:t>
            </a:r>
            <a:r>
              <a:rPr lang="bg" sz="2000"/>
              <a:t> </a:t>
            </a:r>
            <a:r>
              <a:rPr lang="bg" sz="2000">
                <a:solidFill>
                  <a:srgbClr val="B7B7B7"/>
                </a:solidFill>
              </a:rPr>
              <a:t>стои над</a:t>
            </a:r>
            <a:r>
              <a:rPr lang="bg" sz="2000"/>
              <a:t> следването на определен план</a:t>
            </a:r>
            <a:endParaRPr sz="2000"/>
          </a:p>
          <a:p>
            <a:pPr marL="0" lvl="0" indent="0" algn="just" rtl="0">
              <a:spcBef>
                <a:spcPts val="500"/>
              </a:spcBef>
              <a:spcAft>
                <a:spcPts val="0"/>
              </a:spcAft>
              <a:buNone/>
            </a:pPr>
            <a:endParaRPr sz="2000"/>
          </a:p>
          <a:p>
            <a:pPr marL="0" lvl="0" indent="0" algn="just" rtl="0">
              <a:spcBef>
                <a:spcPts val="500"/>
              </a:spcBef>
              <a:spcAft>
                <a:spcPts val="0"/>
              </a:spcAft>
              <a:buNone/>
            </a:pPr>
            <a:endParaRPr sz="2000"/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sz="20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81025" tIns="27000" rIns="81025" bIns="27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"/>
              <a:t>Методологии за разработка на софтуер</a:t>
            </a:r>
            <a:endParaRPr/>
          </a:p>
        </p:txBody>
      </p:sp>
      <p:sp>
        <p:nvSpPr>
          <p:cNvPr id="165" name="Google Shape;165;p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811200"/>
          </a:xfrm>
          <a:prstGeom prst="rect">
            <a:avLst/>
          </a:prstGeom>
        </p:spPr>
        <p:txBody>
          <a:bodyPr spcFirstLastPara="1" wrap="square" lIns="81025" tIns="27000" rIns="81025" bIns="27000" anchor="t" anchorCtr="0">
            <a:noAutofit/>
          </a:bodyPr>
          <a:lstStyle/>
          <a:p>
            <a:pPr marL="0" lvl="0" indent="0" algn="just" rtl="0">
              <a:spcBef>
                <a:spcPts val="500"/>
              </a:spcBef>
              <a:spcAft>
                <a:spcPts val="0"/>
              </a:spcAft>
              <a:buNone/>
            </a:pPr>
            <a:r>
              <a:rPr lang="bg" sz="2000"/>
              <a:t>Agile - манифест</a:t>
            </a:r>
            <a:endParaRPr sz="2000"/>
          </a:p>
          <a:p>
            <a:pPr marL="457200" lvl="0" indent="-355600" algn="just" rtl="0">
              <a:spcBef>
                <a:spcPts val="500"/>
              </a:spcBef>
              <a:spcAft>
                <a:spcPts val="0"/>
              </a:spcAft>
              <a:buSzPts val="2000"/>
              <a:buChar char="▪"/>
            </a:pPr>
            <a:r>
              <a:rPr lang="bg" sz="2000"/>
              <a:t>Манифеста на гъвкавата методология се основава на 12 принципа</a:t>
            </a:r>
            <a:endParaRPr sz="2000"/>
          </a:p>
          <a:p>
            <a:pPr marL="457200" lvl="0" indent="-355600" algn="just" rtl="0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bg" sz="2000"/>
              <a:t>Удовлетворяване на клиентите чрез бърза доставка на важен софтуер</a:t>
            </a:r>
            <a:endParaRPr sz="2000"/>
          </a:p>
          <a:p>
            <a:pPr marL="457200" lvl="0" indent="-355600" algn="just" rtl="0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bg" sz="2000"/>
              <a:t>Промяна на сепцификацитие  дори в късните етапи на проекта</a:t>
            </a:r>
            <a:endParaRPr sz="2000"/>
          </a:p>
          <a:p>
            <a:pPr marL="457200" lvl="0" indent="-355600" algn="just" rtl="0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bg" sz="2000"/>
              <a:t>Предоставяне на работещ софтуер на периоди от по 1 до 3 седмици</a:t>
            </a:r>
            <a:endParaRPr sz="2000"/>
          </a:p>
          <a:p>
            <a:pPr marL="457200" lvl="0" indent="-355600" algn="just" rtl="0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bg" sz="2000"/>
              <a:t>Основна мярка за напредък е работещият софтуер</a:t>
            </a:r>
            <a:endParaRPr sz="2000"/>
          </a:p>
          <a:p>
            <a:pPr marL="457200" lvl="0" indent="-355600" algn="just" rtl="0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bg" sz="2000"/>
              <a:t>Ежедневно сътрудничество между бизнес служители и разработчици</a:t>
            </a:r>
            <a:endParaRPr sz="2000"/>
          </a:p>
          <a:p>
            <a:pPr marL="457200" lvl="0" indent="-355600" algn="just" rtl="0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bg" sz="2000"/>
              <a:t>Устойчива разработка, при която се поддържа постоянно темпо на работа</a:t>
            </a:r>
            <a:endParaRPr sz="2000"/>
          </a:p>
          <a:p>
            <a:pPr marL="0" lvl="0" indent="0" algn="just" rtl="0">
              <a:spcBef>
                <a:spcPts val="500"/>
              </a:spcBef>
              <a:spcAft>
                <a:spcPts val="0"/>
              </a:spcAft>
              <a:buNone/>
            </a:pPr>
            <a:endParaRPr sz="2000"/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sz="20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81025" tIns="27000" rIns="81025" bIns="27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"/>
              <a:t>Съдържание</a:t>
            </a:r>
            <a:endParaRPr/>
          </a:p>
        </p:txBody>
      </p:sp>
      <p:sp>
        <p:nvSpPr>
          <p:cNvPr id="62" name="Google Shape;62;p1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81025" tIns="27000" rIns="81025" bIns="27000" anchor="t" anchorCtr="0">
            <a:noAutofit/>
          </a:bodyPr>
          <a:lstStyle/>
          <a:p>
            <a:pPr marL="457200" lvl="0" indent="-342900" algn="just" rtl="0">
              <a:spcBef>
                <a:spcPts val="500"/>
              </a:spcBef>
              <a:spcAft>
                <a:spcPts val="0"/>
              </a:spcAft>
              <a:buSzPts val="1800"/>
              <a:buChar char="▪"/>
            </a:pPr>
            <a:r>
              <a:rPr lang="bg" sz="2000"/>
              <a:t>Етапи в софтуерната разработка</a:t>
            </a:r>
            <a:endParaRPr sz="2000"/>
          </a:p>
          <a:p>
            <a:pPr marL="457200" lvl="0" indent="-355600" algn="just" rtl="0"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bg" sz="2000"/>
              <a:t>Методологии за разработка на софтуер</a:t>
            </a:r>
            <a:endParaRPr sz="2000"/>
          </a:p>
          <a:p>
            <a:pPr marL="457200" lvl="0" indent="-355600" algn="just" rtl="0"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bg" sz="2000"/>
              <a:t>Инструменти</a:t>
            </a:r>
            <a:endParaRPr sz="2000"/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sz="20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81025" tIns="27000" rIns="81025" bIns="27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"/>
              <a:t>Методологии за разработка на софтуер</a:t>
            </a:r>
            <a:endParaRPr/>
          </a:p>
        </p:txBody>
      </p:sp>
      <p:sp>
        <p:nvSpPr>
          <p:cNvPr id="171" name="Google Shape;171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811200"/>
          </a:xfrm>
          <a:prstGeom prst="rect">
            <a:avLst/>
          </a:prstGeom>
        </p:spPr>
        <p:txBody>
          <a:bodyPr spcFirstLastPara="1" wrap="square" lIns="81025" tIns="27000" rIns="81025" bIns="27000" anchor="t" anchorCtr="0">
            <a:noAutofit/>
          </a:bodyPr>
          <a:lstStyle/>
          <a:p>
            <a:pPr marL="0" lvl="0" indent="0" algn="just" rtl="0">
              <a:spcBef>
                <a:spcPts val="500"/>
              </a:spcBef>
              <a:spcAft>
                <a:spcPts val="0"/>
              </a:spcAft>
              <a:buNone/>
            </a:pPr>
            <a:r>
              <a:rPr lang="bg" sz="2000" dirty="0"/>
              <a:t>Agile - манифест</a:t>
            </a:r>
            <a:endParaRPr sz="2000" dirty="0"/>
          </a:p>
          <a:p>
            <a:pPr marL="457200" lvl="0" indent="-355600" algn="just" rtl="0">
              <a:spcBef>
                <a:spcPts val="500"/>
              </a:spcBef>
              <a:spcAft>
                <a:spcPts val="0"/>
              </a:spcAft>
              <a:buSzPts val="2000"/>
              <a:buAutoNum type="arabicPeriod" startAt="7"/>
            </a:pPr>
            <a:r>
              <a:rPr lang="bg" sz="2000" dirty="0"/>
              <a:t>Предпочитат се разговорите лице в лице</a:t>
            </a:r>
            <a:endParaRPr sz="2000" dirty="0"/>
          </a:p>
          <a:p>
            <a:pPr marL="457200" lvl="0" indent="-355600" algn="just" rtl="0">
              <a:spcBef>
                <a:spcPts val="0"/>
              </a:spcBef>
              <a:spcAft>
                <a:spcPts val="0"/>
              </a:spcAft>
              <a:buSzPts val="2000"/>
              <a:buAutoNum type="arabicPeriod" startAt="7"/>
            </a:pPr>
            <a:r>
              <a:rPr lang="bg" sz="2000" dirty="0"/>
              <a:t>Проекта се изгражда с мотивирани хора, на които се има доверие</a:t>
            </a:r>
            <a:endParaRPr sz="2000" dirty="0"/>
          </a:p>
          <a:p>
            <a:pPr marL="457200" lvl="0" indent="-355600" algn="just" rtl="0">
              <a:spcBef>
                <a:spcPts val="0"/>
              </a:spcBef>
              <a:spcAft>
                <a:spcPts val="0"/>
              </a:spcAft>
              <a:buSzPts val="2000"/>
              <a:buAutoNum type="arabicPeriod" startAt="7"/>
            </a:pPr>
            <a:r>
              <a:rPr lang="bg" sz="2000" dirty="0"/>
              <a:t>Постоянно внимание насочено към добър дизайн и техническо </a:t>
            </a:r>
            <a:r>
              <a:rPr lang="bg-BG" sz="2000" smtClean="0"/>
              <a:t>съвършенство</a:t>
            </a:r>
            <a:endParaRPr sz="2000"/>
          </a:p>
          <a:p>
            <a:pPr marL="457200" lvl="0" indent="-355600" algn="just" rtl="0">
              <a:spcBef>
                <a:spcPts val="0"/>
              </a:spcBef>
              <a:spcAft>
                <a:spcPts val="0"/>
              </a:spcAft>
              <a:buSzPts val="2000"/>
              <a:buAutoNum type="arabicPeriod" startAt="7"/>
            </a:pPr>
            <a:r>
              <a:rPr lang="bg" sz="2000" dirty="0"/>
              <a:t>Стремеж към простота - максимално избягване от вършене на допълнителна работа</a:t>
            </a:r>
            <a:endParaRPr sz="2000" dirty="0"/>
          </a:p>
          <a:p>
            <a:pPr marL="457200" lvl="0" indent="-355600" algn="just" rtl="0">
              <a:spcBef>
                <a:spcPts val="0"/>
              </a:spcBef>
              <a:spcAft>
                <a:spcPts val="0"/>
              </a:spcAft>
              <a:buSzPts val="2000"/>
              <a:buAutoNum type="arabicPeriod" startAt="7"/>
            </a:pPr>
            <a:r>
              <a:rPr lang="bg" sz="2000" dirty="0"/>
              <a:t>Екипи, които се организират сами</a:t>
            </a:r>
            <a:endParaRPr sz="2000" dirty="0"/>
          </a:p>
          <a:p>
            <a:pPr marL="457200" lvl="0" indent="-355600" algn="just" rtl="0">
              <a:spcBef>
                <a:spcPts val="0"/>
              </a:spcBef>
              <a:spcAft>
                <a:spcPts val="0"/>
              </a:spcAft>
              <a:buSzPts val="2000"/>
              <a:buAutoNum type="arabicPeriod" startAt="7"/>
            </a:pPr>
            <a:r>
              <a:rPr lang="bg" sz="2000" dirty="0"/>
              <a:t>На определени интервали от време екипите се самокоригират (решават как могат да бъдат по ефективни) и съответно се адаптират към промените</a:t>
            </a:r>
            <a:endParaRPr sz="2000" dirty="0"/>
          </a:p>
          <a:p>
            <a:pPr marL="0" lvl="0" indent="0" algn="just" rtl="0">
              <a:spcBef>
                <a:spcPts val="500"/>
              </a:spcBef>
              <a:spcAft>
                <a:spcPts val="0"/>
              </a:spcAft>
              <a:buNone/>
            </a:pPr>
            <a:endParaRPr sz="2000" dirty="0"/>
          </a:p>
          <a:p>
            <a:pPr marL="0" lvl="0" indent="0" algn="just" rtl="0">
              <a:spcBef>
                <a:spcPts val="500"/>
              </a:spcBef>
              <a:spcAft>
                <a:spcPts val="0"/>
              </a:spcAft>
              <a:buNone/>
            </a:pPr>
            <a:endParaRPr sz="2000" dirty="0"/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81025" tIns="27000" rIns="81025" bIns="27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"/>
              <a:t>Методологии за разработка на софтуер</a:t>
            </a:r>
            <a:endParaRPr/>
          </a:p>
        </p:txBody>
      </p:sp>
      <p:sp>
        <p:nvSpPr>
          <p:cNvPr id="177" name="Google Shape;177;p2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464700"/>
          </a:xfrm>
          <a:prstGeom prst="rect">
            <a:avLst/>
          </a:prstGeom>
        </p:spPr>
        <p:txBody>
          <a:bodyPr spcFirstLastPara="1" wrap="square" lIns="81025" tIns="27000" rIns="81025" bIns="27000" anchor="t" anchorCtr="0">
            <a:noAutofit/>
          </a:bodyPr>
          <a:lstStyle/>
          <a:p>
            <a:pPr marL="0" lvl="0" indent="0" algn="just" rtl="0">
              <a:spcBef>
                <a:spcPts val="500"/>
              </a:spcBef>
              <a:spcAft>
                <a:spcPts val="0"/>
              </a:spcAft>
              <a:buNone/>
            </a:pPr>
            <a:r>
              <a:rPr lang="bg" sz="2000"/>
              <a:t>Agile</a:t>
            </a:r>
            <a:endParaRPr sz="2000"/>
          </a:p>
          <a:p>
            <a:pPr marL="0" lvl="0" indent="0" algn="just" rtl="0">
              <a:spcBef>
                <a:spcPts val="500"/>
              </a:spcBef>
              <a:spcAft>
                <a:spcPts val="0"/>
              </a:spcAft>
              <a:buNone/>
            </a:pPr>
            <a:endParaRPr sz="2000"/>
          </a:p>
          <a:p>
            <a:pPr marL="0" lvl="0" indent="0" algn="just" rtl="0">
              <a:spcBef>
                <a:spcPts val="500"/>
              </a:spcBef>
              <a:spcAft>
                <a:spcPts val="0"/>
              </a:spcAft>
              <a:buNone/>
            </a:pPr>
            <a:endParaRPr sz="2000"/>
          </a:p>
          <a:p>
            <a:pPr marL="0" lvl="0" indent="0" algn="just" rtl="0">
              <a:spcBef>
                <a:spcPts val="500"/>
              </a:spcBef>
              <a:spcAft>
                <a:spcPts val="0"/>
              </a:spcAft>
              <a:buNone/>
            </a:pPr>
            <a:endParaRPr sz="2000"/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sz="2000"/>
          </a:p>
        </p:txBody>
      </p:sp>
      <p:pic>
        <p:nvPicPr>
          <p:cNvPr id="178" name="Google Shape;17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9900" y="1578550"/>
            <a:ext cx="4324194" cy="322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81025" tIns="27000" rIns="81025" bIns="27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"/>
              <a:t>Методологии за разработка на софтуер</a:t>
            </a:r>
            <a:endParaRPr/>
          </a:p>
        </p:txBody>
      </p:sp>
      <p:sp>
        <p:nvSpPr>
          <p:cNvPr id="184" name="Google Shape;184;p3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811200"/>
          </a:xfrm>
          <a:prstGeom prst="rect">
            <a:avLst/>
          </a:prstGeom>
        </p:spPr>
        <p:txBody>
          <a:bodyPr spcFirstLastPara="1" wrap="square" lIns="81025" tIns="27000" rIns="81025" bIns="27000" anchor="t" anchorCtr="0">
            <a:noAutofit/>
          </a:bodyPr>
          <a:lstStyle/>
          <a:p>
            <a:pPr marL="0" lvl="0" indent="0" algn="just" rtl="0">
              <a:spcBef>
                <a:spcPts val="500"/>
              </a:spcBef>
              <a:spcAft>
                <a:spcPts val="0"/>
              </a:spcAft>
              <a:buNone/>
            </a:pPr>
            <a:r>
              <a:rPr lang="bg" sz="2000"/>
              <a:t>Agile - предимства</a:t>
            </a:r>
            <a:endParaRPr sz="2000"/>
          </a:p>
          <a:p>
            <a:pPr marL="457200" lvl="0" indent="-355600" algn="just" rtl="0">
              <a:spcBef>
                <a:spcPts val="500"/>
              </a:spcBef>
              <a:spcAft>
                <a:spcPts val="0"/>
              </a:spcAft>
              <a:buSzPts val="2000"/>
              <a:buChar char="▪"/>
            </a:pPr>
            <a:r>
              <a:rPr lang="bg" sz="2000"/>
              <a:t>Промотира екипна работа</a:t>
            </a:r>
            <a:endParaRPr sz="2000"/>
          </a:p>
          <a:p>
            <a:pPr marL="457200" lvl="0" indent="-355600" algn="just" rtl="0"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bg" sz="2000"/>
              <a:t>Функционалността може да бъде възпроизведена бързо и съответно демонстрирана след кратък срок</a:t>
            </a:r>
            <a:endParaRPr sz="2000"/>
          </a:p>
          <a:p>
            <a:pPr marL="457200" lvl="0" indent="-355600" algn="just" rtl="0"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bg" sz="2000"/>
              <a:t>Минимални ресурсни изисквания</a:t>
            </a:r>
            <a:endParaRPr sz="2000"/>
          </a:p>
          <a:p>
            <a:pPr marL="457200" lvl="0" indent="-355600" algn="just" rtl="0"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bg" sz="2000"/>
              <a:t>Подходяща методология както за непроменящи се, така и за често променящи се изисквания</a:t>
            </a:r>
            <a:endParaRPr sz="2000"/>
          </a:p>
          <a:p>
            <a:pPr marL="457200" lvl="0" indent="-355600" algn="just" rtl="0"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bg" sz="2000"/>
              <a:t>Позволява конкурентна разработка</a:t>
            </a:r>
            <a:endParaRPr sz="2000"/>
          </a:p>
          <a:p>
            <a:pPr marL="457200" lvl="0" indent="-355600" algn="just" rtl="0"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bg" sz="2000"/>
              <a:t>Позволява работата да започне с малко или с почти никакво предварително планиране</a:t>
            </a:r>
            <a:endParaRPr sz="2000"/>
          </a:p>
          <a:p>
            <a:pPr marL="457200" lvl="0" indent="-355600" algn="just" rtl="0"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bg" sz="2000"/>
              <a:t>Лесно се управлява</a:t>
            </a:r>
            <a:endParaRPr sz="2000"/>
          </a:p>
          <a:p>
            <a:pPr marL="0" lvl="0" indent="0" algn="just" rtl="0">
              <a:spcBef>
                <a:spcPts val="500"/>
              </a:spcBef>
              <a:spcAft>
                <a:spcPts val="0"/>
              </a:spcAft>
              <a:buNone/>
            </a:pPr>
            <a:endParaRPr sz="2000"/>
          </a:p>
          <a:p>
            <a:pPr marL="0" lvl="0" indent="0" algn="just" rtl="0">
              <a:spcBef>
                <a:spcPts val="500"/>
              </a:spcBef>
              <a:spcAft>
                <a:spcPts val="0"/>
              </a:spcAft>
              <a:buNone/>
            </a:pPr>
            <a:endParaRPr sz="2000"/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sz="20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81025" tIns="27000" rIns="81025" bIns="27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"/>
              <a:t>Методологии за разработка на софтуер</a:t>
            </a:r>
            <a:endParaRPr/>
          </a:p>
        </p:txBody>
      </p:sp>
      <p:sp>
        <p:nvSpPr>
          <p:cNvPr id="190" name="Google Shape;190;p3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896100"/>
          </a:xfrm>
          <a:prstGeom prst="rect">
            <a:avLst/>
          </a:prstGeom>
        </p:spPr>
        <p:txBody>
          <a:bodyPr spcFirstLastPara="1" wrap="square" lIns="81025" tIns="27000" rIns="81025" bIns="27000" anchor="t" anchorCtr="0">
            <a:noAutofit/>
          </a:bodyPr>
          <a:lstStyle/>
          <a:p>
            <a:pPr marL="0" lvl="0" indent="0" algn="just" rtl="0">
              <a:spcBef>
                <a:spcPts val="500"/>
              </a:spcBef>
              <a:spcAft>
                <a:spcPts val="0"/>
              </a:spcAft>
              <a:buNone/>
            </a:pPr>
            <a:r>
              <a:rPr lang="bg" sz="2000"/>
              <a:t>Agile - предимства</a:t>
            </a:r>
            <a:endParaRPr sz="2000"/>
          </a:p>
          <a:p>
            <a:pPr marL="457200" lvl="0" indent="-355600" algn="just" rtl="0">
              <a:spcBef>
                <a:spcPts val="500"/>
              </a:spcBef>
              <a:spcAft>
                <a:spcPts val="0"/>
              </a:spcAft>
              <a:buSzPts val="2000"/>
              <a:buChar char="▪"/>
            </a:pPr>
            <a:r>
              <a:rPr lang="bg" sz="2000"/>
              <a:t>Дава гъвкавост на разработчиците</a:t>
            </a:r>
            <a:endParaRPr sz="20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81025" tIns="27000" rIns="81025" bIns="27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"/>
              <a:t>Методологии за разработка на софтуер</a:t>
            </a:r>
            <a:endParaRPr/>
          </a:p>
        </p:txBody>
      </p:sp>
      <p:sp>
        <p:nvSpPr>
          <p:cNvPr id="196" name="Google Shape;196;p3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2880300"/>
          </a:xfrm>
          <a:prstGeom prst="rect">
            <a:avLst/>
          </a:prstGeom>
        </p:spPr>
        <p:txBody>
          <a:bodyPr spcFirstLastPara="1" wrap="square" lIns="81025" tIns="27000" rIns="81025" bIns="27000" anchor="t" anchorCtr="0">
            <a:noAutofit/>
          </a:bodyPr>
          <a:lstStyle/>
          <a:p>
            <a:pPr marL="0" lvl="0" indent="0" algn="just" rtl="0">
              <a:spcBef>
                <a:spcPts val="500"/>
              </a:spcBef>
              <a:spcAft>
                <a:spcPts val="0"/>
              </a:spcAft>
              <a:buNone/>
            </a:pPr>
            <a:r>
              <a:rPr lang="bg" sz="2000"/>
              <a:t>Agile - недостатъци</a:t>
            </a:r>
            <a:endParaRPr sz="2000"/>
          </a:p>
          <a:p>
            <a:pPr marL="457200" lvl="0" indent="-355600" algn="just" rtl="0">
              <a:spcBef>
                <a:spcPts val="500"/>
              </a:spcBef>
              <a:spcAft>
                <a:spcPts val="0"/>
              </a:spcAft>
              <a:buSzPts val="2000"/>
              <a:buChar char="▪"/>
            </a:pPr>
            <a:r>
              <a:rPr lang="bg" sz="2000"/>
              <a:t>Разчита на интеракция с клиент</a:t>
            </a:r>
            <a:endParaRPr sz="2000"/>
          </a:p>
          <a:p>
            <a:pPr marL="914400" lvl="1" indent="-355600" algn="just" rtl="0"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bg" sz="2000"/>
              <a:t>Ако клиента не е наясно с изискванията си, екипът може да бъде подведен в грешна посока</a:t>
            </a:r>
            <a:endParaRPr sz="2000"/>
          </a:p>
          <a:p>
            <a:pPr marL="457200" lvl="0" indent="-355600" algn="just" rtl="0"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bg" sz="2000"/>
              <a:t>Изключитлено се разчита на индивидуални личности от екипа</a:t>
            </a:r>
            <a:endParaRPr sz="2000"/>
          </a:p>
          <a:p>
            <a:pPr marL="914400" lvl="1" indent="-355600" algn="just" rtl="0"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bg" sz="2000"/>
              <a:t>Защото липсва или има минимална документация</a:t>
            </a:r>
            <a:endParaRPr sz="2000"/>
          </a:p>
          <a:p>
            <a:pPr marL="457200" lvl="0" indent="-355600" algn="just" rtl="0"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bg" sz="2000"/>
              <a:t>Може да е много трудно за нови разработчици да влязат в екипа</a:t>
            </a:r>
            <a:endParaRPr sz="2000"/>
          </a:p>
          <a:p>
            <a:pPr marL="914400" lvl="1" indent="-355600" algn="just" rtl="0"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bg" sz="2000"/>
              <a:t>Отново поради липса на подробна документация</a:t>
            </a:r>
            <a:endParaRPr sz="20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81025" tIns="27000" rIns="81025" bIns="27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"/>
              <a:t>Методологии за разработка на софтуер</a:t>
            </a:r>
            <a:endParaRPr/>
          </a:p>
        </p:txBody>
      </p:sp>
      <p:sp>
        <p:nvSpPr>
          <p:cNvPr id="202" name="Google Shape;202;p3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786000"/>
          </a:xfrm>
          <a:prstGeom prst="rect">
            <a:avLst/>
          </a:prstGeom>
        </p:spPr>
        <p:txBody>
          <a:bodyPr spcFirstLastPara="1" wrap="square" lIns="81025" tIns="27000" rIns="81025" bIns="27000" anchor="t" anchorCtr="0">
            <a:noAutofit/>
          </a:bodyPr>
          <a:lstStyle/>
          <a:p>
            <a:pPr marL="0" lvl="0" indent="0" algn="just" rtl="0">
              <a:spcBef>
                <a:spcPts val="500"/>
              </a:spcBef>
              <a:spcAft>
                <a:spcPts val="0"/>
              </a:spcAft>
              <a:buNone/>
            </a:pPr>
            <a:r>
              <a:rPr lang="bg" sz="2000"/>
              <a:t>Scrum</a:t>
            </a:r>
            <a:endParaRPr sz="2000"/>
          </a:p>
          <a:p>
            <a:pPr marL="457200" lvl="0" indent="-355600" algn="just" rtl="0">
              <a:spcBef>
                <a:spcPts val="500"/>
              </a:spcBef>
              <a:spcAft>
                <a:spcPts val="0"/>
              </a:spcAft>
              <a:buSzPts val="2000"/>
              <a:buChar char="▪"/>
            </a:pPr>
            <a:r>
              <a:rPr lang="bg" sz="2000"/>
              <a:t>Най-популярният agile фреймуърк</a:t>
            </a:r>
            <a:endParaRPr sz="2000"/>
          </a:p>
          <a:p>
            <a:pPr marL="914400" lvl="1" indent="-355600" algn="just" rtl="0"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bg" sz="2000"/>
              <a:t>Фокусиран върху това как да се управляват задачи в среда за разработка базирана върху екипна работа</a:t>
            </a:r>
            <a:endParaRPr sz="2000"/>
          </a:p>
          <a:p>
            <a:pPr marL="457200" lvl="0" indent="-355600" algn="just" rtl="0"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bg" sz="2000"/>
              <a:t>Използва итеративен и инкрементален подход за разработка</a:t>
            </a:r>
            <a:endParaRPr sz="2000"/>
          </a:p>
          <a:p>
            <a:pPr marL="457200" lvl="0" indent="-355600" algn="just" rtl="0"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bg" sz="2000"/>
              <a:t>Кратки периоди на итерациите</a:t>
            </a:r>
            <a:endParaRPr sz="2000"/>
          </a:p>
          <a:p>
            <a:pPr marL="457200" lvl="0" indent="-355600" algn="just" rtl="0"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bg" sz="2000"/>
              <a:t>Сравнително лесна имплементация</a:t>
            </a:r>
            <a:endParaRPr sz="2000"/>
          </a:p>
          <a:p>
            <a:pPr marL="457200" lvl="0" indent="-355600" algn="just" rtl="0"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bg" sz="2000"/>
              <a:t>Фокус върху бързите и чести доставки на работещ софтуер</a:t>
            </a:r>
            <a:endParaRPr sz="2000"/>
          </a:p>
          <a:p>
            <a:pPr marL="457200" lvl="0" indent="-355600" algn="just" rtl="0"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bg" sz="2000"/>
              <a:t>Състои се от Scrum екипи и техните роли, събития, артефакти и правила</a:t>
            </a:r>
            <a:endParaRPr sz="2000"/>
          </a:p>
          <a:p>
            <a:pPr marL="914400" lvl="1" indent="-355600" algn="just" rtl="0"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bg" sz="2000"/>
              <a:t>Всеки компонент във фреймуърка има специфично значение</a:t>
            </a:r>
            <a:endParaRPr sz="20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81025" tIns="27000" rIns="81025" bIns="27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"/>
              <a:t>Методологии за разработка на софтуер</a:t>
            </a:r>
            <a:endParaRPr/>
          </a:p>
        </p:txBody>
      </p:sp>
      <p:sp>
        <p:nvSpPr>
          <p:cNvPr id="208" name="Google Shape;208;p3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1577400" cy="572700"/>
          </a:xfrm>
          <a:prstGeom prst="rect">
            <a:avLst/>
          </a:prstGeom>
        </p:spPr>
        <p:txBody>
          <a:bodyPr spcFirstLastPara="1" wrap="square" lIns="81025" tIns="27000" rIns="81025" bIns="27000" anchor="t" anchorCtr="0">
            <a:noAutofit/>
          </a:bodyPr>
          <a:lstStyle/>
          <a:p>
            <a:pPr marL="0" lvl="0" indent="0" algn="just" rtl="0">
              <a:spcBef>
                <a:spcPts val="500"/>
              </a:spcBef>
              <a:spcAft>
                <a:spcPts val="0"/>
              </a:spcAft>
              <a:buNone/>
            </a:pPr>
            <a:r>
              <a:rPr lang="bg" sz="2000"/>
              <a:t>Scrum</a:t>
            </a:r>
            <a:endParaRPr sz="2000"/>
          </a:p>
        </p:txBody>
      </p:sp>
      <p:pic>
        <p:nvPicPr>
          <p:cNvPr id="209" name="Google Shape;20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8150" y="1280574"/>
            <a:ext cx="5127700" cy="362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81025" tIns="27000" rIns="81025" bIns="27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"/>
              <a:t>Методологии за разработка на софтуер</a:t>
            </a:r>
            <a:endParaRPr/>
          </a:p>
        </p:txBody>
      </p:sp>
      <p:sp>
        <p:nvSpPr>
          <p:cNvPr id="215" name="Google Shape;215;p3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2915700"/>
          </a:xfrm>
          <a:prstGeom prst="rect">
            <a:avLst/>
          </a:prstGeom>
        </p:spPr>
        <p:txBody>
          <a:bodyPr spcFirstLastPara="1" wrap="square" lIns="81025" tIns="27000" rIns="81025" bIns="27000" anchor="t" anchorCtr="0">
            <a:noAutofit/>
          </a:bodyPr>
          <a:lstStyle/>
          <a:p>
            <a:pPr marL="0" lvl="0" indent="0" algn="just" rtl="0">
              <a:spcBef>
                <a:spcPts val="500"/>
              </a:spcBef>
              <a:spcAft>
                <a:spcPts val="0"/>
              </a:spcAft>
              <a:buNone/>
            </a:pPr>
            <a:r>
              <a:rPr lang="bg" sz="2000"/>
              <a:t>Scrum - спринт</a:t>
            </a:r>
            <a:endParaRPr sz="2000"/>
          </a:p>
          <a:p>
            <a:pPr marL="457200" lvl="0" indent="-355600" algn="just" rtl="0">
              <a:spcBef>
                <a:spcPts val="500"/>
              </a:spcBef>
              <a:spcAft>
                <a:spcPts val="0"/>
              </a:spcAft>
              <a:buSzPts val="2000"/>
              <a:buChar char="▪"/>
            </a:pPr>
            <a:r>
              <a:rPr lang="bg" sz="2000"/>
              <a:t>Сърцето на Scrum са спринтовете</a:t>
            </a:r>
            <a:endParaRPr sz="2000"/>
          </a:p>
          <a:p>
            <a:pPr marL="914400" lvl="1" indent="-355600" algn="just" rtl="0"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bg" sz="2000"/>
              <a:t>Времеви период от между 2 до 4 седмици, през които се разработва продукт за потенциално пускане в работа (release)</a:t>
            </a:r>
            <a:endParaRPr sz="2000"/>
          </a:p>
          <a:p>
            <a:pPr marL="914400" lvl="1" indent="-355600" algn="just" rtl="0"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bg" sz="2000"/>
              <a:t>Нов спринт започва веднага след края на предишния</a:t>
            </a:r>
            <a:endParaRPr sz="2000"/>
          </a:p>
          <a:p>
            <a:pPr marL="914400" lvl="1" indent="-355600" algn="just" rtl="0"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bg" sz="2000"/>
              <a:t>Спринта се състои от спринт планиране, дневни scrum срещи, работата по разработката на софтуер, ревю на спринта и спринт ретроспекция</a:t>
            </a:r>
            <a:endParaRPr sz="20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81025" tIns="27000" rIns="81025" bIns="27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"/>
              <a:t>Методологии за разработка на софтуер</a:t>
            </a:r>
            <a:endParaRPr/>
          </a:p>
        </p:txBody>
      </p:sp>
      <p:sp>
        <p:nvSpPr>
          <p:cNvPr id="221" name="Google Shape;221;p3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771600"/>
          </a:xfrm>
          <a:prstGeom prst="rect">
            <a:avLst/>
          </a:prstGeom>
        </p:spPr>
        <p:txBody>
          <a:bodyPr spcFirstLastPara="1" wrap="square" lIns="81025" tIns="27000" rIns="81025" bIns="27000" anchor="t" anchorCtr="0">
            <a:noAutofit/>
          </a:bodyPr>
          <a:lstStyle/>
          <a:p>
            <a:pPr marL="0" lvl="0" indent="0" algn="just" rtl="0">
              <a:spcBef>
                <a:spcPts val="500"/>
              </a:spcBef>
              <a:spcAft>
                <a:spcPts val="0"/>
              </a:spcAft>
              <a:buNone/>
            </a:pPr>
            <a:r>
              <a:rPr lang="bg" sz="2000"/>
              <a:t>Scrum - спринт</a:t>
            </a:r>
            <a:endParaRPr sz="2000"/>
          </a:p>
          <a:p>
            <a:pPr marL="457200" lvl="0" indent="-3556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bg" sz="2000"/>
              <a:t>По време на спринт планирането се планира работата, която трябва да се свърши, като това се случва в сътрудничество със scrum екипа</a:t>
            </a:r>
            <a:endParaRPr sz="2000"/>
          </a:p>
          <a:p>
            <a:pPr marL="457200" lvl="0" indent="-3556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bg" sz="2000"/>
              <a:t>Scrum срещата е ежедневно 15-минутно събитие, в което scrum екипа синхронизира работата си и изгражда план за деня</a:t>
            </a:r>
            <a:endParaRPr sz="2000"/>
          </a:p>
          <a:p>
            <a:pPr marL="457200" lvl="0" indent="-3556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bg" sz="2000"/>
              <a:t>Спринт ревюто се състои накрая на спринта, за да се инспектира новосъздадената функционалност и при нужда да се променят изисквания по продукта</a:t>
            </a:r>
            <a:endParaRPr sz="2000"/>
          </a:p>
          <a:p>
            <a:pPr marL="457200" lvl="0" indent="-3556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bg" sz="2000"/>
              <a:t>Спринт ретроспекцията се състои веднага след спринт ревюто и преди започването на следващия спринт</a:t>
            </a:r>
            <a:endParaRPr sz="2000"/>
          </a:p>
          <a:p>
            <a:pPr marL="914400" lvl="1" indent="-3556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bg" sz="2000"/>
              <a:t>Scrum екипа анализира работата си и изгражда план за подобрение на ефективността си</a:t>
            </a:r>
            <a:endParaRPr sz="20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542100"/>
          </a:xfrm>
          <a:prstGeom prst="rect">
            <a:avLst/>
          </a:prstGeom>
        </p:spPr>
        <p:txBody>
          <a:bodyPr spcFirstLastPara="1" wrap="square" lIns="81025" tIns="27000" rIns="81025" bIns="27000" anchor="t" anchorCtr="0">
            <a:noAutofit/>
          </a:bodyPr>
          <a:lstStyle/>
          <a:p>
            <a:pPr marL="0" lvl="0" indent="0" algn="just" rtl="0">
              <a:spcBef>
                <a:spcPts val="500"/>
              </a:spcBef>
              <a:spcAft>
                <a:spcPts val="0"/>
              </a:spcAft>
              <a:buNone/>
            </a:pPr>
            <a:r>
              <a:rPr lang="bg" sz="2000"/>
              <a:t>Scrum - роли</a:t>
            </a:r>
            <a:endParaRPr sz="2000"/>
          </a:p>
          <a:p>
            <a:pPr marL="457200" lvl="0" indent="-3556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bg" sz="2000"/>
              <a:t>ScrumMaster - отговорен е</a:t>
            </a:r>
            <a:endParaRPr sz="2000"/>
          </a:p>
          <a:p>
            <a:pPr marL="914400" lvl="1" indent="-3556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bg" sz="2000"/>
              <a:t>Процесът да върви гладко</a:t>
            </a:r>
            <a:endParaRPr sz="2000"/>
          </a:p>
          <a:p>
            <a:pPr marL="914400" lvl="1" indent="-3556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bg" sz="2000"/>
              <a:t>Да премахва пречките, които намаляват продуктивността</a:t>
            </a:r>
            <a:endParaRPr sz="2000"/>
          </a:p>
          <a:p>
            <a:pPr marL="914400" lvl="1" indent="-3556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bg" sz="2000"/>
              <a:t>Да организира срещите от ключова важност</a:t>
            </a:r>
            <a:endParaRPr sz="2000"/>
          </a:p>
          <a:p>
            <a:pPr marL="457200" lvl="0" indent="-3556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bg" sz="2000"/>
              <a:t>Собственик на продукта - отговорен е</a:t>
            </a:r>
            <a:endParaRPr sz="2000"/>
          </a:p>
          <a:p>
            <a:pPr marL="914400" lvl="1" indent="-3556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bg" sz="2000"/>
              <a:t>Изискванията да бъдат разбираеми за всички</a:t>
            </a:r>
            <a:endParaRPr sz="2000"/>
          </a:p>
          <a:p>
            <a:pPr marL="914400" lvl="1" indent="-3556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bg" sz="2000"/>
              <a:t>Да подреди в подходящ ред задачите и изискванията, за да се постигне най-добър резултат</a:t>
            </a:r>
            <a:endParaRPr sz="2000"/>
          </a:p>
          <a:p>
            <a:pPr marL="914400" lvl="1" indent="-3556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bg" sz="2000"/>
              <a:t>Да подсигури видимостта и яснотата на изискванията, като показва на екипа по какво ще работи в бъдеще</a:t>
            </a:r>
            <a:endParaRPr sz="2000"/>
          </a:p>
        </p:txBody>
      </p:sp>
      <p:sp>
        <p:nvSpPr>
          <p:cNvPr id="227" name="Google Shape;227;p3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81025" tIns="27000" rIns="81025" bIns="27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"/>
              <a:t>Методологии за разработка на софтуер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81025" tIns="27000" rIns="81025" bIns="27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"/>
              <a:t>Етапи в софтуерната разработка</a:t>
            </a:r>
            <a:endParaRPr/>
          </a:p>
        </p:txBody>
      </p:sp>
      <p:sp>
        <p:nvSpPr>
          <p:cNvPr id="68" name="Google Shape;68;p1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81025" tIns="27000" rIns="81025" bIns="27000" anchor="t" anchorCtr="0">
            <a:noAutofit/>
          </a:bodyPr>
          <a:lstStyle/>
          <a:p>
            <a:pPr marL="457200" lvl="0" indent="-355600" algn="just" rtl="0">
              <a:spcBef>
                <a:spcPts val="500"/>
              </a:spcBef>
              <a:spcAft>
                <a:spcPts val="0"/>
              </a:spcAft>
              <a:buSzPts val="2000"/>
              <a:buChar char="▪"/>
            </a:pPr>
            <a:r>
              <a:rPr lang="bg" sz="2000"/>
              <a:t>Планиране</a:t>
            </a:r>
            <a:endParaRPr sz="2000"/>
          </a:p>
          <a:p>
            <a:pPr marL="457200" lvl="0" indent="-355600" algn="just" rtl="0"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bg" sz="2000"/>
              <a:t>Анализ</a:t>
            </a:r>
            <a:endParaRPr sz="2000"/>
          </a:p>
          <a:p>
            <a:pPr marL="457200" lvl="0" indent="-355600" algn="just" rtl="0"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bg" sz="2000"/>
              <a:t>Дизайн</a:t>
            </a:r>
            <a:endParaRPr sz="2000"/>
          </a:p>
          <a:p>
            <a:pPr marL="457200" lvl="0" indent="-355600" algn="just" rtl="0"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bg" sz="2000"/>
              <a:t>Разработка &amp; имплементация</a:t>
            </a:r>
            <a:endParaRPr sz="2000"/>
          </a:p>
          <a:p>
            <a:pPr marL="457200" lvl="0" indent="-355600" algn="just" rtl="0"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bg" sz="2000"/>
              <a:t>Тестване</a:t>
            </a:r>
            <a:endParaRPr sz="2000"/>
          </a:p>
          <a:p>
            <a:pPr marL="457200" lvl="0" indent="-355600" algn="just" rtl="0"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bg" sz="2000"/>
              <a:t>Инсталация и поддръжка</a:t>
            </a:r>
            <a:endParaRPr sz="2000"/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sz="20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297600"/>
          </a:xfrm>
          <a:prstGeom prst="rect">
            <a:avLst/>
          </a:prstGeom>
        </p:spPr>
        <p:txBody>
          <a:bodyPr spcFirstLastPara="1" wrap="square" lIns="81025" tIns="27000" rIns="81025" bIns="27000" anchor="t" anchorCtr="0">
            <a:noAutofit/>
          </a:bodyPr>
          <a:lstStyle/>
          <a:p>
            <a:pPr marL="0" lvl="0" indent="0" algn="just" rtl="0">
              <a:spcBef>
                <a:spcPts val="500"/>
              </a:spcBef>
              <a:spcAft>
                <a:spcPts val="0"/>
              </a:spcAft>
              <a:buNone/>
            </a:pPr>
            <a:r>
              <a:rPr lang="bg" sz="2000"/>
              <a:t>Scrum - роли</a:t>
            </a:r>
            <a:endParaRPr sz="2000"/>
          </a:p>
          <a:p>
            <a:pPr marL="914400" lvl="0" indent="-3556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bg" sz="2000"/>
              <a:t>Подсигурява, че екипът разбира условията на достатъчно добро ниво</a:t>
            </a:r>
            <a:endParaRPr sz="2000"/>
          </a:p>
          <a:p>
            <a:pPr marL="457200" lvl="0" indent="-3556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bg" sz="2000"/>
              <a:t>Екип</a:t>
            </a:r>
            <a:endParaRPr sz="2000"/>
          </a:p>
          <a:p>
            <a:pPr marL="914400" lvl="1" indent="-3556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bg" sz="2000"/>
              <a:t>Екипът се самоорганизира</a:t>
            </a:r>
            <a:endParaRPr sz="2000"/>
          </a:p>
          <a:p>
            <a:pPr marL="914400" lvl="1" indent="-3556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bg" sz="2000"/>
              <a:t>Хора от различни сфери на дадена организация работят заедно в екипа</a:t>
            </a:r>
            <a:endParaRPr sz="2000"/>
          </a:p>
          <a:p>
            <a:pPr marL="914400" lvl="1" indent="-3556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bg" sz="2000"/>
              <a:t>Достатъчно малък, за да остане гъвкав и подвижен</a:t>
            </a:r>
            <a:endParaRPr sz="2000"/>
          </a:p>
          <a:p>
            <a:pPr marL="914400" lvl="1" indent="-3556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bg" sz="2000"/>
              <a:t>Достатъчно голям, за да свърши достатъчно работа по време на спринт (6 - 9 души)</a:t>
            </a:r>
            <a:endParaRPr sz="2000"/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</p:txBody>
      </p:sp>
      <p:sp>
        <p:nvSpPr>
          <p:cNvPr id="233" name="Google Shape;233;p3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81025" tIns="27000" rIns="81025" bIns="27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"/>
              <a:t>Методологии за разработка на софтуер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792900"/>
          </a:xfrm>
          <a:prstGeom prst="rect">
            <a:avLst/>
          </a:prstGeom>
        </p:spPr>
        <p:txBody>
          <a:bodyPr spcFirstLastPara="1" wrap="square" lIns="81025" tIns="27000" rIns="81025" bIns="27000" anchor="t" anchorCtr="0">
            <a:noAutofit/>
          </a:bodyPr>
          <a:lstStyle/>
          <a:p>
            <a:pPr marL="0" lvl="0" indent="0" algn="just" rtl="0">
              <a:spcBef>
                <a:spcPts val="500"/>
              </a:spcBef>
              <a:spcAft>
                <a:spcPts val="0"/>
              </a:spcAft>
              <a:buNone/>
            </a:pPr>
            <a:r>
              <a:rPr lang="bg" sz="2000"/>
              <a:t>Kanban</a:t>
            </a:r>
            <a:endParaRPr sz="2000"/>
          </a:p>
          <a:p>
            <a:pPr marL="457200" lvl="0" indent="-355600" algn="just" rtl="0">
              <a:spcBef>
                <a:spcPts val="500"/>
              </a:spcBef>
              <a:spcAft>
                <a:spcPts val="0"/>
              </a:spcAft>
              <a:buSzPts val="2000"/>
              <a:buChar char="▪"/>
            </a:pPr>
            <a:r>
              <a:rPr lang="bg" sz="2000"/>
              <a:t>Визуален начин за управление на задачи и работен процес</a:t>
            </a:r>
            <a:endParaRPr sz="2000"/>
          </a:p>
          <a:p>
            <a:pPr marL="457200" lvl="0" indent="-355600" algn="just" rtl="0"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bg" sz="2000"/>
              <a:t>Използва kanban табло с колони и карти</a:t>
            </a:r>
            <a:endParaRPr sz="2000"/>
          </a:p>
          <a:p>
            <a:pPr marL="914400" lvl="1" indent="-355600" algn="just" rtl="0"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bg" sz="2000"/>
              <a:t>Всяка карта представлява определена задача</a:t>
            </a:r>
            <a:endParaRPr sz="2000"/>
          </a:p>
          <a:p>
            <a:pPr marL="914400" lvl="1" indent="-355600" algn="just" rtl="0"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bg" sz="2000"/>
              <a:t>Колоните организират задачите според техния прогрес или етапа на разработка, в който се намират</a:t>
            </a:r>
            <a:endParaRPr sz="2000"/>
          </a:p>
          <a:p>
            <a:pPr marL="457200" lvl="0" indent="-355600" algn="just" rtl="0"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bg" sz="2000"/>
              <a:t>Разработен от Toyota през 40-те</a:t>
            </a:r>
            <a:endParaRPr sz="2000"/>
          </a:p>
          <a:p>
            <a:pPr marL="457200" lvl="0" indent="-355600" algn="just" rtl="0"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bg" sz="2000"/>
              <a:t>Лесно е да се види по какви задачи работи всеки един човек в организацията</a:t>
            </a:r>
            <a:endParaRPr sz="2000"/>
          </a:p>
          <a:p>
            <a:pPr marL="457200" lvl="0" indent="-355600" algn="just" rtl="0"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bg" sz="2000"/>
              <a:t>Мениджърите на екипи могат бързо да назначат задача на даден екип, когато той е без такава</a:t>
            </a:r>
            <a:endParaRPr sz="2000"/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</p:txBody>
      </p:sp>
      <p:sp>
        <p:nvSpPr>
          <p:cNvPr id="239" name="Google Shape;239;p3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81025" tIns="27000" rIns="81025" bIns="27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bg"/>
              <a:t>Методологии за разработка на софтуер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4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1649100"/>
          </a:xfrm>
          <a:prstGeom prst="rect">
            <a:avLst/>
          </a:prstGeom>
        </p:spPr>
        <p:txBody>
          <a:bodyPr spcFirstLastPara="1" wrap="square" lIns="81025" tIns="27000" rIns="81025" bIns="27000" anchor="t" anchorCtr="0">
            <a:noAutofit/>
          </a:bodyPr>
          <a:lstStyle/>
          <a:p>
            <a:pPr marL="0" lvl="0" indent="0" algn="just" rtl="0">
              <a:spcBef>
                <a:spcPts val="500"/>
              </a:spcBef>
              <a:spcAft>
                <a:spcPts val="0"/>
              </a:spcAft>
              <a:buNone/>
            </a:pPr>
            <a:r>
              <a:rPr lang="bg" sz="2000"/>
              <a:t>Kanban</a:t>
            </a:r>
            <a:endParaRPr sz="2000"/>
          </a:p>
          <a:p>
            <a:pPr marL="457200" lvl="0" indent="-355600" algn="just" rtl="0">
              <a:spcBef>
                <a:spcPts val="500"/>
              </a:spcBef>
              <a:spcAft>
                <a:spcPts val="0"/>
              </a:spcAft>
              <a:buSzPts val="2000"/>
              <a:buChar char="▪"/>
            </a:pPr>
            <a:r>
              <a:rPr lang="bg" sz="2000"/>
              <a:t>Съвместим с agile</a:t>
            </a:r>
            <a:endParaRPr sz="2000"/>
          </a:p>
          <a:p>
            <a:pPr marL="457200" lvl="0" indent="-355600" algn="just" rtl="0"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bg" sz="2000"/>
              <a:t>Използван заедно със scrum, образува мощен подход за разработка на софтуер </a:t>
            </a:r>
            <a:endParaRPr sz="2000"/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</p:txBody>
      </p:sp>
      <p:sp>
        <p:nvSpPr>
          <p:cNvPr id="245" name="Google Shape;245;p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81025" tIns="27000" rIns="81025" bIns="27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bg"/>
              <a:t>Методологии за разработка на софтуер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792900"/>
          </a:xfrm>
          <a:prstGeom prst="rect">
            <a:avLst/>
          </a:prstGeom>
        </p:spPr>
        <p:txBody>
          <a:bodyPr spcFirstLastPara="1" wrap="square" lIns="81025" tIns="27000" rIns="81025" bIns="27000" anchor="t" anchorCtr="0">
            <a:noAutofit/>
          </a:bodyPr>
          <a:lstStyle/>
          <a:p>
            <a:pPr marL="0" lvl="0" indent="0" algn="just" rtl="0">
              <a:spcBef>
                <a:spcPts val="500"/>
              </a:spcBef>
              <a:spcAft>
                <a:spcPts val="0"/>
              </a:spcAft>
              <a:buNone/>
            </a:pPr>
            <a:r>
              <a:rPr lang="bg" sz="2000"/>
              <a:t>Kanban - карти</a:t>
            </a:r>
            <a:endParaRPr sz="2000"/>
          </a:p>
          <a:p>
            <a:pPr marL="457200" lvl="0" indent="-355600" algn="just" rtl="0">
              <a:spcBef>
                <a:spcPts val="500"/>
              </a:spcBef>
              <a:spcAft>
                <a:spcPts val="0"/>
              </a:spcAft>
              <a:buSzPts val="2000"/>
              <a:buChar char="▪"/>
            </a:pPr>
            <a:r>
              <a:rPr lang="bg" sz="2000"/>
              <a:t>Живеят на kanban таблото</a:t>
            </a:r>
            <a:endParaRPr sz="2000"/>
          </a:p>
          <a:p>
            <a:pPr marL="457200" lvl="0" indent="-355600" algn="just" rtl="0"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bg" sz="2000"/>
              <a:t>Всяка карта представлява отделна задача</a:t>
            </a:r>
            <a:endParaRPr sz="2000"/>
          </a:p>
          <a:p>
            <a:pPr marL="457200" lvl="0" indent="-355600" algn="just" rtl="0"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bg" sz="2000"/>
              <a:t>Всяка карта е попълнена с информация относно задачата</a:t>
            </a:r>
            <a:endParaRPr sz="2000"/>
          </a:p>
          <a:p>
            <a:pPr marL="457200" lvl="0" indent="-355600" algn="just" rtl="0"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bg" sz="2000"/>
              <a:t>Всяка задача е назначена на един или няколко члена от екипа</a:t>
            </a:r>
            <a:endParaRPr sz="2000"/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</p:txBody>
      </p:sp>
      <p:sp>
        <p:nvSpPr>
          <p:cNvPr id="251" name="Google Shape;251;p4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81025" tIns="27000" rIns="81025" bIns="27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bg"/>
              <a:t>Методологии за разработка на софтуер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792900"/>
          </a:xfrm>
          <a:prstGeom prst="rect">
            <a:avLst/>
          </a:prstGeom>
        </p:spPr>
        <p:txBody>
          <a:bodyPr spcFirstLastPara="1" wrap="square" lIns="81025" tIns="27000" rIns="81025" bIns="27000" anchor="t" anchorCtr="0">
            <a:noAutofit/>
          </a:bodyPr>
          <a:lstStyle/>
          <a:p>
            <a:pPr marL="0" lvl="0" indent="0" algn="just" rtl="0">
              <a:spcBef>
                <a:spcPts val="500"/>
              </a:spcBef>
              <a:spcAft>
                <a:spcPts val="0"/>
              </a:spcAft>
              <a:buNone/>
            </a:pPr>
            <a:r>
              <a:rPr lang="bg" sz="2000"/>
              <a:t>Kanban - практики</a:t>
            </a:r>
            <a:endParaRPr sz="2000"/>
          </a:p>
          <a:p>
            <a:pPr marL="457200" lvl="0" indent="-355600" algn="just" rtl="0">
              <a:spcBef>
                <a:spcPts val="500"/>
              </a:spcBef>
              <a:spcAft>
                <a:spcPts val="0"/>
              </a:spcAft>
              <a:buSzPts val="2000"/>
              <a:buChar char="▪"/>
            </a:pPr>
            <a:r>
              <a:rPr lang="bg" sz="2000"/>
              <a:t>Визуализиране на работния процес</a:t>
            </a:r>
            <a:endParaRPr sz="2000"/>
          </a:p>
          <a:p>
            <a:pPr marL="457200" lvl="0" indent="-355600" algn="just" rtl="0"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bg" sz="2000"/>
              <a:t>Задаване на максимален брой задачи, по които може да се работи едновременно, с цел бързото им изпълнение</a:t>
            </a:r>
            <a:endParaRPr sz="2000"/>
          </a:p>
          <a:p>
            <a:pPr marL="457200" lvl="0" indent="-355600" algn="just" rtl="0"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bg" sz="2000"/>
              <a:t>Управление и подобряване на работния процес чрез наблюдението му и разрешаването на възникнали спънки</a:t>
            </a:r>
            <a:endParaRPr sz="2000"/>
          </a:p>
          <a:p>
            <a:pPr marL="457200" lvl="0" indent="-355600" algn="just" rtl="0"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bg" sz="2000"/>
              <a:t>Изрично уточняване на политиките за изпълнение на процеси</a:t>
            </a:r>
            <a:endParaRPr sz="2000"/>
          </a:p>
          <a:p>
            <a:pPr marL="457200" lvl="0" indent="-355600" algn="just" rtl="0"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bg" sz="2000"/>
              <a:t>Съвместна работа и експериментация - стремеж към подобрение</a:t>
            </a:r>
            <a:endParaRPr sz="2000"/>
          </a:p>
          <a:p>
            <a:pPr marL="457200" lvl="0" indent="-355600" algn="just" rtl="0"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bg" sz="2000"/>
              <a:t>Цикли за обратна връзка - ревюта, за да се достави продукта на клиента възможно най-бързо</a:t>
            </a:r>
            <a:endParaRPr sz="2000"/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</p:txBody>
      </p:sp>
      <p:sp>
        <p:nvSpPr>
          <p:cNvPr id="257" name="Google Shape;257;p4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81025" tIns="27000" rIns="81025" bIns="27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bg"/>
              <a:t>Методологии за разработка на софтуер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3"/>
          <p:cNvSpPr txBox="1">
            <a:spLocks noGrp="1"/>
          </p:cNvSpPr>
          <p:nvPr>
            <p:ph type="body" idx="1"/>
          </p:nvPr>
        </p:nvSpPr>
        <p:spPr>
          <a:xfrm>
            <a:off x="311700" y="1000075"/>
            <a:ext cx="8520600" cy="3792900"/>
          </a:xfrm>
          <a:prstGeom prst="rect">
            <a:avLst/>
          </a:prstGeom>
        </p:spPr>
        <p:txBody>
          <a:bodyPr spcFirstLastPara="1" wrap="square" lIns="81025" tIns="27000" rIns="81025" bIns="27000" anchor="t" anchorCtr="0">
            <a:noAutofit/>
          </a:bodyPr>
          <a:lstStyle/>
          <a:p>
            <a:pPr marL="0" lvl="0" indent="0" algn="just" rtl="0">
              <a:spcBef>
                <a:spcPts val="500"/>
              </a:spcBef>
              <a:spcAft>
                <a:spcPts val="0"/>
              </a:spcAft>
              <a:buNone/>
            </a:pPr>
            <a:r>
              <a:rPr lang="bg" sz="2000"/>
              <a:t>Непрекъсната интеграция</a:t>
            </a:r>
            <a:endParaRPr sz="2000"/>
          </a:p>
          <a:p>
            <a:pPr marL="457200" lvl="0" indent="-355600" algn="just" rtl="0">
              <a:spcBef>
                <a:spcPts val="500"/>
              </a:spcBef>
              <a:spcAft>
                <a:spcPts val="0"/>
              </a:spcAft>
              <a:buSzPts val="2000"/>
              <a:buChar char="▪"/>
            </a:pPr>
            <a:r>
              <a:rPr lang="bg" sz="2000"/>
              <a:t>Практика при разработката на софтуер</a:t>
            </a:r>
            <a:endParaRPr sz="2000"/>
          </a:p>
          <a:p>
            <a:pPr marL="457200" lvl="0" indent="-355600" algn="just" rtl="0"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bg" sz="2000"/>
              <a:t>Всеки екип трябва подсигурява, че успешен build и последващо тестване са проведени за всяка промяна по кода в софтуерна програма</a:t>
            </a:r>
            <a:endParaRPr sz="2000"/>
          </a:p>
          <a:p>
            <a:pPr marL="457200" lvl="0" indent="-355600" algn="just" rtl="0"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bg" sz="2000"/>
              <a:t>Концепцията гарантира премахването на проблема  с откриване на грешки в по-късен етап от разработката</a:t>
            </a:r>
            <a:endParaRPr sz="2000"/>
          </a:p>
          <a:p>
            <a:pPr marL="457200" lvl="0" indent="-355600" algn="just" rtl="0"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bg" sz="2000"/>
              <a:t>Гарантира, че промените по кода никога не се правят в изолация</a:t>
            </a:r>
            <a:endParaRPr sz="2000"/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</p:txBody>
      </p:sp>
      <p:sp>
        <p:nvSpPr>
          <p:cNvPr id="263" name="Google Shape;263;p4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81025" tIns="27000" rIns="81025" bIns="27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"/>
              <a:t>Методологии за разработка на софтуер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4"/>
          <p:cNvSpPr txBox="1">
            <a:spLocks noGrp="1"/>
          </p:cNvSpPr>
          <p:nvPr>
            <p:ph type="body" idx="1"/>
          </p:nvPr>
        </p:nvSpPr>
        <p:spPr>
          <a:xfrm>
            <a:off x="311700" y="1000075"/>
            <a:ext cx="8520600" cy="3792900"/>
          </a:xfrm>
          <a:prstGeom prst="rect">
            <a:avLst/>
          </a:prstGeom>
        </p:spPr>
        <p:txBody>
          <a:bodyPr spcFirstLastPara="1" wrap="square" lIns="81025" tIns="27000" rIns="81025" bIns="27000" anchor="t" anchorCtr="0">
            <a:noAutofit/>
          </a:bodyPr>
          <a:lstStyle/>
          <a:p>
            <a:pPr marL="0" lvl="0" indent="0" algn="just" rtl="0">
              <a:spcBef>
                <a:spcPts val="500"/>
              </a:spcBef>
              <a:spcAft>
                <a:spcPts val="0"/>
              </a:spcAft>
              <a:buNone/>
            </a:pPr>
            <a:r>
              <a:rPr lang="bg" sz="2000"/>
              <a:t>Непрекъсната интеграция</a:t>
            </a:r>
            <a:endParaRPr sz="2000"/>
          </a:p>
          <a:p>
            <a:pPr marL="457200" lvl="0" indent="-355600" algn="just" rtl="0">
              <a:spcBef>
                <a:spcPts val="500"/>
              </a:spcBef>
              <a:spcAft>
                <a:spcPts val="0"/>
              </a:spcAft>
              <a:buSzPts val="2000"/>
              <a:buChar char="▪"/>
            </a:pPr>
            <a:r>
              <a:rPr lang="bg" sz="2000"/>
              <a:t>Отговаря на въпросите</a:t>
            </a:r>
            <a:endParaRPr sz="2000"/>
          </a:p>
          <a:p>
            <a:pPr marL="914400" lvl="1" indent="-355600" algn="just" rtl="0"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bg" sz="2000"/>
              <a:t>Работят ли всички компоненти на софтуера заедно, както би трябвало?”</a:t>
            </a:r>
            <a:endParaRPr sz="2000"/>
          </a:p>
          <a:p>
            <a:pPr marL="914400" lvl="1" indent="-355600" algn="just" rtl="0"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bg" sz="2000"/>
              <a:t>Минават ли всички тестове след последните промени?</a:t>
            </a:r>
            <a:endParaRPr sz="2000"/>
          </a:p>
          <a:p>
            <a:pPr marL="914400" lvl="1" indent="-355600" algn="just" rtl="0"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bg" sz="2000"/>
              <a:t>Каква част от кода подлежи на автоматизирано тестване?</a:t>
            </a:r>
            <a:endParaRPr sz="2000"/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</p:txBody>
      </p:sp>
      <p:sp>
        <p:nvSpPr>
          <p:cNvPr id="269" name="Google Shape;269;p4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81025" tIns="27000" rIns="81025" bIns="27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"/>
              <a:t>Методологии за разработка на софтуер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5"/>
          <p:cNvSpPr txBox="1">
            <a:spLocks noGrp="1"/>
          </p:cNvSpPr>
          <p:nvPr>
            <p:ph type="body" idx="1"/>
          </p:nvPr>
        </p:nvSpPr>
        <p:spPr>
          <a:xfrm>
            <a:off x="311700" y="1000075"/>
            <a:ext cx="8520600" cy="3792900"/>
          </a:xfrm>
          <a:prstGeom prst="rect">
            <a:avLst/>
          </a:prstGeom>
        </p:spPr>
        <p:txBody>
          <a:bodyPr spcFirstLastPara="1" wrap="square" lIns="81025" tIns="27000" rIns="81025" bIns="27000" anchor="t" anchorCtr="0">
            <a:noAutofit/>
          </a:bodyPr>
          <a:lstStyle/>
          <a:p>
            <a:pPr marL="0" lvl="0" indent="0" algn="just" rtl="0">
              <a:spcBef>
                <a:spcPts val="500"/>
              </a:spcBef>
              <a:spcAft>
                <a:spcPts val="0"/>
              </a:spcAft>
              <a:buNone/>
            </a:pPr>
            <a:r>
              <a:rPr lang="bg" sz="2000"/>
              <a:t>Непрекъсната интеграция - как работи процеса по непрекъсната интеграция?</a:t>
            </a:r>
            <a:endParaRPr sz="2000"/>
          </a:p>
          <a:p>
            <a:pPr marL="457200" lvl="0" indent="-355600" algn="just" rtl="0">
              <a:spcBef>
                <a:spcPts val="500"/>
              </a:spcBef>
              <a:spcAft>
                <a:spcPts val="0"/>
              </a:spcAft>
              <a:buSzPts val="2000"/>
              <a:buChar char="▪"/>
            </a:pPr>
            <a:r>
              <a:rPr lang="bg" sz="2000"/>
              <a:t>Разработчик изпраща направените промени към репозитори на система за управление на верситие. Междувременно сървърът за непрекъсната интеграция следи репозиторито за промени (на всеки няколко минути)</a:t>
            </a:r>
            <a:endParaRPr sz="2000"/>
          </a:p>
          <a:p>
            <a:pPr marL="457200" lvl="0" indent="-355600" algn="just" rtl="0"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bg" sz="2000"/>
              <a:t>Скоро, след като промените се появят в репозиторито, сървърът за непрекъсната интеграция ги засича и съответно извлича последното копие на кода от репозиторито, след което изпълнява build скрипт, който интегрира софтуера</a:t>
            </a:r>
            <a:endParaRPr sz="2000"/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</p:txBody>
      </p:sp>
      <p:sp>
        <p:nvSpPr>
          <p:cNvPr id="275" name="Google Shape;275;p4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81025" tIns="27000" rIns="81025" bIns="27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"/>
              <a:t>Методологии за разработка на софтуер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6"/>
          <p:cNvSpPr txBox="1">
            <a:spLocks noGrp="1"/>
          </p:cNvSpPr>
          <p:nvPr>
            <p:ph type="body" idx="1"/>
          </p:nvPr>
        </p:nvSpPr>
        <p:spPr>
          <a:xfrm>
            <a:off x="311700" y="1000075"/>
            <a:ext cx="8520600" cy="4058400"/>
          </a:xfrm>
          <a:prstGeom prst="rect">
            <a:avLst/>
          </a:prstGeom>
        </p:spPr>
        <p:txBody>
          <a:bodyPr spcFirstLastPara="1" wrap="square" lIns="81025" tIns="27000" rIns="81025" bIns="27000" anchor="t" anchorCtr="0">
            <a:noAutofit/>
          </a:bodyPr>
          <a:lstStyle/>
          <a:p>
            <a:pPr marL="0" lvl="0" indent="0" algn="just" rtl="0">
              <a:spcBef>
                <a:spcPts val="500"/>
              </a:spcBef>
              <a:spcAft>
                <a:spcPts val="0"/>
              </a:spcAft>
              <a:buNone/>
            </a:pPr>
            <a:r>
              <a:rPr lang="bg" sz="2000"/>
              <a:t>Непрекъсната интеграция - как работи процеса по непрекъсната интеграция?</a:t>
            </a:r>
            <a:endParaRPr sz="2000"/>
          </a:p>
          <a:p>
            <a:pPr marL="457200" lvl="0" indent="-355600" algn="just" rtl="0">
              <a:spcBef>
                <a:spcPts val="500"/>
              </a:spcBef>
              <a:spcAft>
                <a:spcPts val="0"/>
              </a:spcAft>
              <a:buSzPts val="2000"/>
              <a:buChar char="▪"/>
            </a:pPr>
            <a:r>
              <a:rPr lang="bg" sz="2000"/>
              <a:t>Сървърът за непрекъсната интеграция генерира обратна връзка, като изпраща резултатите от build-а по имейл на определени членове от екипа</a:t>
            </a:r>
            <a:endParaRPr sz="2000"/>
          </a:p>
          <a:p>
            <a:pPr marL="457200" lvl="0" indent="-355600" algn="just" rtl="0"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bg" sz="2000"/>
              <a:t>Пускат се unit тестове върху проекта, като се следи дали те преминават успешно</a:t>
            </a:r>
            <a:endParaRPr sz="2000"/>
          </a:p>
          <a:p>
            <a:pPr marL="914400" lvl="1" indent="-355600" algn="just" rtl="0"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bg" sz="2000"/>
              <a:t>Ако тестовете са успешни, кодът е готов да бъде пуснат в употреба</a:t>
            </a:r>
            <a:endParaRPr sz="2000"/>
          </a:p>
          <a:p>
            <a:pPr marL="457200" lvl="0" indent="-355600" algn="just" rtl="0"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bg" sz="2000"/>
              <a:t>Сървърът за непрекъсната интеграция продължава да следи за промени в репозиторито на системата за управление на версии и процеса се повтаря</a:t>
            </a:r>
            <a:endParaRPr sz="2000"/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</p:txBody>
      </p:sp>
      <p:sp>
        <p:nvSpPr>
          <p:cNvPr id="281" name="Google Shape;281;p4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81025" tIns="27000" rIns="81025" bIns="27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"/>
              <a:t>Методологии за разработка на софтуер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757500"/>
          </a:xfrm>
          <a:prstGeom prst="rect">
            <a:avLst/>
          </a:prstGeom>
        </p:spPr>
        <p:txBody>
          <a:bodyPr spcFirstLastPara="1" wrap="square" lIns="81025" tIns="27000" rIns="81025" bIns="27000" anchor="t" anchorCtr="0">
            <a:noAutofit/>
          </a:bodyPr>
          <a:lstStyle/>
          <a:p>
            <a:pPr marL="457200" lvl="0" indent="-355600" algn="just" rtl="0">
              <a:spcBef>
                <a:spcPts val="500"/>
              </a:spcBef>
              <a:spcAft>
                <a:spcPts val="0"/>
              </a:spcAft>
              <a:buSzPts val="2000"/>
              <a:buChar char="▪"/>
            </a:pPr>
            <a:r>
              <a:rPr lang="bg" sz="2000"/>
              <a:t>Jira</a:t>
            </a:r>
            <a:endParaRPr sz="2000"/>
          </a:p>
          <a:p>
            <a:pPr marL="0" lvl="0" indent="0" algn="just" rtl="0">
              <a:spcBef>
                <a:spcPts val="500"/>
              </a:spcBef>
              <a:spcAft>
                <a:spcPts val="0"/>
              </a:spcAft>
              <a:buNone/>
            </a:pPr>
            <a:endParaRPr sz="2000"/>
          </a:p>
          <a:p>
            <a:pPr marL="0" lvl="0" indent="0" algn="just" rtl="0">
              <a:spcBef>
                <a:spcPts val="500"/>
              </a:spcBef>
              <a:spcAft>
                <a:spcPts val="0"/>
              </a:spcAft>
              <a:buNone/>
            </a:pPr>
            <a:endParaRPr sz="2000"/>
          </a:p>
          <a:p>
            <a:pPr marL="0" lvl="0" indent="0" algn="just" rtl="0">
              <a:spcBef>
                <a:spcPts val="500"/>
              </a:spcBef>
              <a:spcAft>
                <a:spcPts val="0"/>
              </a:spcAft>
              <a:buNone/>
            </a:pPr>
            <a:endParaRPr sz="2000"/>
          </a:p>
          <a:p>
            <a:pPr marL="457200" lvl="0" indent="-355600" algn="just" rtl="0">
              <a:spcBef>
                <a:spcPts val="500"/>
              </a:spcBef>
              <a:spcAft>
                <a:spcPts val="0"/>
              </a:spcAft>
              <a:buSzPts val="2000"/>
              <a:buChar char="▪"/>
            </a:pPr>
            <a:r>
              <a:rPr lang="bg" sz="2000"/>
              <a:t>Trello</a:t>
            </a:r>
            <a:endParaRPr sz="2000"/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</p:txBody>
      </p:sp>
      <p:sp>
        <p:nvSpPr>
          <p:cNvPr id="287" name="Google Shape;287;p4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81025" tIns="27000" rIns="81025" bIns="27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"/>
              <a:t>Инструменти</a:t>
            </a:r>
            <a:endParaRPr/>
          </a:p>
        </p:txBody>
      </p:sp>
      <p:pic>
        <p:nvPicPr>
          <p:cNvPr id="288" name="Google Shape;288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24409" y="1395875"/>
            <a:ext cx="3095190" cy="121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24400" y="3351700"/>
            <a:ext cx="3095200" cy="9517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81025" tIns="27000" rIns="81025" bIns="27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"/>
              <a:t>Етапи в софтуерната разработка</a:t>
            </a:r>
            <a:endParaRPr/>
          </a:p>
        </p:txBody>
      </p:sp>
      <p:sp>
        <p:nvSpPr>
          <p:cNvPr id="74" name="Google Shape;74;p1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81025" tIns="27000" rIns="81025" bIns="27000" anchor="t" anchorCtr="0">
            <a:noAutofit/>
          </a:bodyPr>
          <a:lstStyle/>
          <a:p>
            <a:pPr marL="0" lvl="0" indent="0" algn="just" rtl="0">
              <a:spcBef>
                <a:spcPts val="500"/>
              </a:spcBef>
              <a:spcAft>
                <a:spcPts val="0"/>
              </a:spcAft>
              <a:buNone/>
            </a:pPr>
            <a:r>
              <a:rPr lang="bg" sz="2000"/>
              <a:t>Планиране</a:t>
            </a:r>
            <a:endParaRPr sz="2000"/>
          </a:p>
          <a:p>
            <a:pPr marL="457200" lvl="0" indent="-355600" algn="just" rtl="0">
              <a:spcBef>
                <a:spcPts val="500"/>
              </a:spcBef>
              <a:spcAft>
                <a:spcPts val="0"/>
              </a:spcAft>
              <a:buSzPts val="2000"/>
              <a:buChar char="▪"/>
            </a:pPr>
            <a:r>
              <a:rPr lang="bg" sz="2000"/>
              <a:t>Етапа включва</a:t>
            </a:r>
            <a:endParaRPr sz="2000"/>
          </a:p>
          <a:p>
            <a:pPr marL="914400" lvl="1" indent="-355600" algn="just" rtl="0"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bg" sz="2000"/>
              <a:t>Събиране на бизнес изисквания</a:t>
            </a:r>
            <a:endParaRPr sz="2000"/>
          </a:p>
          <a:p>
            <a:pPr marL="914400" lvl="1" indent="-355600" algn="just" rtl="0"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bg" sz="2000"/>
              <a:t>Срещи  между заинтересованите страни</a:t>
            </a:r>
            <a:endParaRPr sz="2000"/>
          </a:p>
          <a:p>
            <a:pPr marL="914400" lvl="1" indent="-355600" algn="just" rtl="0"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bg" sz="2000"/>
              <a:t>Разработчиците трябва добре да се запознаят с изискванията на клиента</a:t>
            </a:r>
            <a:endParaRPr sz="2000"/>
          </a:p>
          <a:p>
            <a:pPr marL="914400" lvl="1" indent="-355600" algn="just" rtl="0"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bg" sz="2000"/>
              <a:t>Предвиждане на евентуалните проблеми, които могат да възникнат</a:t>
            </a:r>
            <a:endParaRPr sz="2000"/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sz="20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450600"/>
          </a:xfrm>
          <a:prstGeom prst="rect">
            <a:avLst/>
          </a:prstGeom>
        </p:spPr>
        <p:txBody>
          <a:bodyPr spcFirstLastPara="1" wrap="square" lIns="81025" tIns="27000" rIns="81025" bIns="27000" anchor="t" anchorCtr="0">
            <a:noAutofit/>
          </a:bodyPr>
          <a:lstStyle/>
          <a:p>
            <a:pPr marL="0" lvl="0" indent="0" algn="just" rtl="0">
              <a:spcBef>
                <a:spcPts val="500"/>
              </a:spcBef>
              <a:spcAft>
                <a:spcPts val="0"/>
              </a:spcAft>
              <a:buNone/>
            </a:pPr>
            <a:r>
              <a:rPr lang="bg" sz="2000"/>
              <a:t>Jira</a:t>
            </a:r>
            <a:endParaRPr sz="2000"/>
          </a:p>
          <a:p>
            <a:pPr marL="0" lvl="0" indent="0" algn="just" rtl="0">
              <a:spcBef>
                <a:spcPts val="500"/>
              </a:spcBef>
              <a:spcAft>
                <a:spcPts val="0"/>
              </a:spcAft>
              <a:buNone/>
            </a:pPr>
            <a:endParaRPr sz="2000"/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</p:txBody>
      </p:sp>
      <p:sp>
        <p:nvSpPr>
          <p:cNvPr id="295" name="Google Shape;295;p4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81025" tIns="27000" rIns="81025" bIns="27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"/>
              <a:t>Инструменти</a:t>
            </a:r>
            <a:endParaRPr/>
          </a:p>
        </p:txBody>
      </p:sp>
      <p:pic>
        <p:nvPicPr>
          <p:cNvPr id="296" name="Google Shape;296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8613" y="1603075"/>
            <a:ext cx="6706764" cy="3235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450600"/>
          </a:xfrm>
          <a:prstGeom prst="rect">
            <a:avLst/>
          </a:prstGeom>
        </p:spPr>
        <p:txBody>
          <a:bodyPr spcFirstLastPara="1" wrap="square" lIns="81025" tIns="27000" rIns="81025" bIns="27000" anchor="t" anchorCtr="0">
            <a:noAutofit/>
          </a:bodyPr>
          <a:lstStyle/>
          <a:p>
            <a:pPr marL="0" lvl="0" indent="0" algn="just" rtl="0">
              <a:spcBef>
                <a:spcPts val="500"/>
              </a:spcBef>
              <a:spcAft>
                <a:spcPts val="0"/>
              </a:spcAft>
              <a:buNone/>
            </a:pPr>
            <a:r>
              <a:rPr lang="bg" sz="2000"/>
              <a:t>Jira</a:t>
            </a:r>
            <a:endParaRPr sz="2000"/>
          </a:p>
          <a:p>
            <a:pPr marL="0" lvl="0" indent="0" algn="just" rtl="0">
              <a:spcBef>
                <a:spcPts val="500"/>
              </a:spcBef>
              <a:spcAft>
                <a:spcPts val="0"/>
              </a:spcAft>
              <a:buNone/>
            </a:pPr>
            <a:endParaRPr sz="2000"/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</p:txBody>
      </p:sp>
      <p:sp>
        <p:nvSpPr>
          <p:cNvPr id="302" name="Google Shape;302;p4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81025" tIns="27000" rIns="81025" bIns="27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"/>
              <a:t>Инструменти</a:t>
            </a:r>
            <a:endParaRPr/>
          </a:p>
        </p:txBody>
      </p:sp>
      <p:pic>
        <p:nvPicPr>
          <p:cNvPr id="303" name="Google Shape;303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0350" y="1603075"/>
            <a:ext cx="6183301" cy="323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5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450600"/>
          </a:xfrm>
          <a:prstGeom prst="rect">
            <a:avLst/>
          </a:prstGeom>
        </p:spPr>
        <p:txBody>
          <a:bodyPr spcFirstLastPara="1" wrap="square" lIns="81025" tIns="27000" rIns="81025" bIns="27000" anchor="t" anchorCtr="0">
            <a:noAutofit/>
          </a:bodyPr>
          <a:lstStyle/>
          <a:p>
            <a:pPr marL="0" lvl="0" indent="0" algn="just" rtl="0">
              <a:spcBef>
                <a:spcPts val="500"/>
              </a:spcBef>
              <a:spcAft>
                <a:spcPts val="0"/>
              </a:spcAft>
              <a:buNone/>
            </a:pPr>
            <a:r>
              <a:rPr lang="bg" sz="2000"/>
              <a:t>Jira</a:t>
            </a:r>
            <a:endParaRPr sz="2000"/>
          </a:p>
          <a:p>
            <a:pPr marL="0" lvl="0" indent="0" algn="just" rtl="0">
              <a:spcBef>
                <a:spcPts val="500"/>
              </a:spcBef>
              <a:spcAft>
                <a:spcPts val="0"/>
              </a:spcAft>
              <a:buNone/>
            </a:pPr>
            <a:endParaRPr sz="2000"/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</p:txBody>
      </p:sp>
      <p:sp>
        <p:nvSpPr>
          <p:cNvPr id="309" name="Google Shape;309;p5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81025" tIns="27000" rIns="81025" bIns="27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"/>
              <a:t>Инструменти</a:t>
            </a:r>
            <a:endParaRPr/>
          </a:p>
        </p:txBody>
      </p:sp>
      <p:pic>
        <p:nvPicPr>
          <p:cNvPr id="310" name="Google Shape;310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2925" y="1564450"/>
            <a:ext cx="5258150" cy="323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5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757500"/>
          </a:xfrm>
          <a:prstGeom prst="rect">
            <a:avLst/>
          </a:prstGeom>
        </p:spPr>
        <p:txBody>
          <a:bodyPr spcFirstLastPara="1" wrap="square" lIns="81025" tIns="27000" rIns="81025" bIns="27000" anchor="t" anchorCtr="0">
            <a:noAutofit/>
          </a:bodyPr>
          <a:lstStyle/>
          <a:p>
            <a:pPr marL="0" lvl="0" indent="0" algn="just" rtl="0">
              <a:spcBef>
                <a:spcPts val="500"/>
              </a:spcBef>
              <a:spcAft>
                <a:spcPts val="0"/>
              </a:spcAft>
              <a:buNone/>
            </a:pPr>
            <a:r>
              <a:rPr lang="bg" sz="2000"/>
              <a:t>Jira</a:t>
            </a:r>
            <a:endParaRPr sz="2000"/>
          </a:p>
          <a:p>
            <a:pPr marL="457200" lvl="0" indent="-355600" algn="just" rtl="0">
              <a:spcBef>
                <a:spcPts val="500"/>
              </a:spcBef>
              <a:spcAft>
                <a:spcPts val="0"/>
              </a:spcAft>
              <a:buSzPts val="2000"/>
              <a:buChar char="▪"/>
            </a:pPr>
            <a:r>
              <a:rPr lang="bg" sz="2000"/>
              <a:t>Уеб-базирана система за проследяване на грешки, проблеми и управление на agile проекти</a:t>
            </a:r>
            <a:endParaRPr sz="2000"/>
          </a:p>
          <a:p>
            <a:pPr marL="457200" lvl="0" indent="-355600" algn="just" rtl="0"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bg" sz="2000"/>
              <a:t>Подходяща за управление и подобрение на процеси</a:t>
            </a:r>
            <a:endParaRPr sz="2000"/>
          </a:p>
          <a:p>
            <a:pPr marL="457200" lvl="0" indent="-355600" algn="just" rtl="0"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bg" sz="2000"/>
              <a:t>Предлага scrum и kanban таблици</a:t>
            </a:r>
            <a:endParaRPr sz="2000"/>
          </a:p>
          <a:p>
            <a:pPr marL="457200" lvl="0" indent="-355600" algn="just" rtl="0"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bg" sz="2000"/>
              <a:t>Известия по имейл</a:t>
            </a:r>
            <a:endParaRPr sz="2000"/>
          </a:p>
          <a:p>
            <a:pPr marL="457200" lvl="0" indent="-355600" algn="just" rtl="0"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bg" sz="2000"/>
              <a:t>Доклади за прогрес</a:t>
            </a:r>
            <a:endParaRPr sz="2000"/>
          </a:p>
          <a:p>
            <a:pPr marL="457200" lvl="0" indent="-355600" algn="just" rtl="0"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bg" sz="2000"/>
              <a:t>Ограничаване на достъпа според роля</a:t>
            </a:r>
            <a:endParaRPr sz="2000"/>
          </a:p>
          <a:p>
            <a:pPr marL="457200" lvl="0" indent="-355600" algn="just" rtl="0"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bg" sz="2000"/>
              <a:t>Следене на проблемите</a:t>
            </a:r>
            <a:endParaRPr sz="2000"/>
          </a:p>
          <a:p>
            <a:pPr marL="457200" lvl="0" indent="-355600" algn="just" rtl="0"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bg" sz="2000" u="sng">
                <a:solidFill>
                  <a:schemeClr val="hlink"/>
                </a:solidFill>
                <a:hlinkClick r:id="rId3"/>
              </a:rPr>
              <a:t>https://www.atlassian.com/software/jira/guides/getting-started/basics?tab=classic#step-1-create-a-project</a:t>
            </a:r>
            <a:r>
              <a:rPr lang="bg" sz="2000"/>
              <a:t> - как да започнем с Jira</a:t>
            </a:r>
            <a:endParaRPr sz="2000"/>
          </a:p>
          <a:p>
            <a:pPr marL="0" lvl="0" indent="0" algn="just" rtl="0">
              <a:spcBef>
                <a:spcPts val="500"/>
              </a:spcBef>
              <a:spcAft>
                <a:spcPts val="0"/>
              </a:spcAft>
              <a:buNone/>
            </a:pPr>
            <a:endParaRPr sz="2000"/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</p:txBody>
      </p:sp>
      <p:sp>
        <p:nvSpPr>
          <p:cNvPr id="316" name="Google Shape;316;p5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81025" tIns="27000" rIns="81025" bIns="27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"/>
              <a:t>Инструменти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5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478800"/>
          </a:xfrm>
          <a:prstGeom prst="rect">
            <a:avLst/>
          </a:prstGeom>
        </p:spPr>
        <p:txBody>
          <a:bodyPr spcFirstLastPara="1" wrap="square" lIns="81025" tIns="27000" rIns="81025" bIns="27000" anchor="t" anchorCtr="0">
            <a:noAutofit/>
          </a:bodyPr>
          <a:lstStyle/>
          <a:p>
            <a:pPr marL="0" lvl="0" indent="0" algn="just" rtl="0">
              <a:spcBef>
                <a:spcPts val="500"/>
              </a:spcBef>
              <a:spcAft>
                <a:spcPts val="0"/>
              </a:spcAft>
              <a:buNone/>
            </a:pPr>
            <a:r>
              <a:rPr lang="bg" sz="2000"/>
              <a:t>Trello</a:t>
            </a:r>
            <a:endParaRPr sz="2000"/>
          </a:p>
          <a:p>
            <a:pPr marL="0" lvl="0" indent="0" algn="just" rtl="0">
              <a:spcBef>
                <a:spcPts val="500"/>
              </a:spcBef>
              <a:spcAft>
                <a:spcPts val="0"/>
              </a:spcAft>
              <a:buNone/>
            </a:pPr>
            <a:endParaRPr sz="2000"/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</p:txBody>
      </p:sp>
      <p:sp>
        <p:nvSpPr>
          <p:cNvPr id="322" name="Google Shape;322;p5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81025" tIns="27000" rIns="81025" bIns="27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"/>
              <a:t>Инструменти</a:t>
            </a:r>
            <a:endParaRPr/>
          </a:p>
        </p:txBody>
      </p:sp>
      <p:pic>
        <p:nvPicPr>
          <p:cNvPr id="323" name="Google Shape;323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8627" y="1253050"/>
            <a:ext cx="6226749" cy="3625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5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478800"/>
          </a:xfrm>
          <a:prstGeom prst="rect">
            <a:avLst/>
          </a:prstGeom>
        </p:spPr>
        <p:txBody>
          <a:bodyPr spcFirstLastPara="1" wrap="square" lIns="81025" tIns="27000" rIns="81025" bIns="27000" anchor="t" anchorCtr="0">
            <a:noAutofit/>
          </a:bodyPr>
          <a:lstStyle/>
          <a:p>
            <a:pPr marL="0" lvl="0" indent="0" algn="just" rtl="0">
              <a:spcBef>
                <a:spcPts val="500"/>
              </a:spcBef>
              <a:spcAft>
                <a:spcPts val="0"/>
              </a:spcAft>
              <a:buNone/>
            </a:pPr>
            <a:r>
              <a:rPr lang="bg" sz="2000"/>
              <a:t>Trello</a:t>
            </a:r>
            <a:endParaRPr sz="2000"/>
          </a:p>
          <a:p>
            <a:pPr marL="0" lvl="0" indent="0" algn="just" rtl="0">
              <a:spcBef>
                <a:spcPts val="500"/>
              </a:spcBef>
              <a:spcAft>
                <a:spcPts val="0"/>
              </a:spcAft>
              <a:buNone/>
            </a:pPr>
            <a:endParaRPr sz="2000"/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</p:txBody>
      </p:sp>
      <p:sp>
        <p:nvSpPr>
          <p:cNvPr id="329" name="Google Shape;329;p5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81025" tIns="27000" rIns="81025" bIns="27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"/>
              <a:t>Инструменти</a:t>
            </a:r>
            <a:endParaRPr/>
          </a:p>
        </p:txBody>
      </p:sp>
      <p:pic>
        <p:nvPicPr>
          <p:cNvPr id="330" name="Google Shape;330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9251" y="1152475"/>
            <a:ext cx="5825501" cy="373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5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757500"/>
          </a:xfrm>
          <a:prstGeom prst="rect">
            <a:avLst/>
          </a:prstGeom>
        </p:spPr>
        <p:txBody>
          <a:bodyPr spcFirstLastPara="1" wrap="square" lIns="81025" tIns="27000" rIns="81025" bIns="27000" anchor="t" anchorCtr="0">
            <a:noAutofit/>
          </a:bodyPr>
          <a:lstStyle/>
          <a:p>
            <a:pPr marL="0" lvl="0" indent="0" algn="just" rtl="0">
              <a:spcBef>
                <a:spcPts val="500"/>
              </a:spcBef>
              <a:spcAft>
                <a:spcPts val="0"/>
              </a:spcAft>
              <a:buNone/>
            </a:pPr>
            <a:r>
              <a:rPr lang="bg" sz="2000"/>
              <a:t>Trello</a:t>
            </a:r>
            <a:endParaRPr sz="2000"/>
          </a:p>
          <a:p>
            <a:pPr marL="457200" lvl="0" indent="-355600" algn="just" rtl="0">
              <a:spcBef>
                <a:spcPts val="500"/>
              </a:spcBef>
              <a:spcAft>
                <a:spcPts val="0"/>
              </a:spcAft>
              <a:buSzPts val="2000"/>
              <a:buChar char="▪"/>
            </a:pPr>
            <a:r>
              <a:rPr lang="bg" sz="2000"/>
              <a:t>уеб-базирано приложение за управление на проекти</a:t>
            </a:r>
            <a:endParaRPr sz="2000"/>
          </a:p>
          <a:p>
            <a:pPr marL="457200" lvl="0" indent="-355600" algn="just" rtl="0"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bg" sz="2000"/>
              <a:t>Използва Kanban модел</a:t>
            </a:r>
            <a:endParaRPr sz="2000"/>
          </a:p>
          <a:p>
            <a:pPr marL="457200" lvl="0" indent="-355600" algn="just" rtl="0"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bg" sz="2000"/>
              <a:t>Лесен за работа</a:t>
            </a:r>
            <a:endParaRPr sz="2000"/>
          </a:p>
          <a:p>
            <a:pPr marL="457200" lvl="0" indent="-355600" algn="just" rtl="0"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bg" sz="2000"/>
              <a:t>Безплатен софтуер</a:t>
            </a:r>
            <a:endParaRPr sz="2000"/>
          </a:p>
          <a:p>
            <a:pPr marL="457200" lvl="0" indent="-355600" algn="just" rtl="0"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bg" sz="2000" u="sng">
                <a:solidFill>
                  <a:schemeClr val="hlink"/>
                </a:solidFill>
                <a:hlinkClick r:id="rId3"/>
              </a:rPr>
              <a:t>https://trello.com/guide/trello-101</a:t>
            </a:r>
            <a:r>
              <a:rPr lang="bg" sz="2000"/>
              <a:t> - как да започнем с Trello</a:t>
            </a:r>
            <a:endParaRPr sz="2000"/>
          </a:p>
          <a:p>
            <a:pPr marL="0" lvl="0" indent="0" algn="just" rtl="0">
              <a:spcBef>
                <a:spcPts val="500"/>
              </a:spcBef>
              <a:spcAft>
                <a:spcPts val="0"/>
              </a:spcAft>
              <a:buNone/>
            </a:pPr>
            <a:endParaRPr sz="2000"/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</p:txBody>
      </p:sp>
      <p:sp>
        <p:nvSpPr>
          <p:cNvPr id="336" name="Google Shape;336;p5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81025" tIns="27000" rIns="81025" bIns="27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"/>
              <a:t>Инструменти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81025" tIns="27000" rIns="81025" bIns="27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"/>
              <a:t>Обобщение</a:t>
            </a:r>
            <a:endParaRPr/>
          </a:p>
        </p:txBody>
      </p:sp>
      <p:sp>
        <p:nvSpPr>
          <p:cNvPr id="342" name="Google Shape;342;p5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81025" tIns="27000" rIns="81025" bIns="27000" anchor="t" anchorCtr="0">
            <a:noAutofit/>
          </a:bodyPr>
          <a:lstStyle/>
          <a:p>
            <a:pPr marL="457200" lvl="0" indent="-342900" algn="just" rtl="0">
              <a:spcBef>
                <a:spcPts val="500"/>
              </a:spcBef>
              <a:spcAft>
                <a:spcPts val="0"/>
              </a:spcAft>
              <a:buSzPts val="1800"/>
              <a:buChar char="▪"/>
            </a:pPr>
            <a:r>
              <a:rPr lang="bg" sz="2000"/>
              <a:t>Етапи в софтуерната разработка</a:t>
            </a:r>
            <a:endParaRPr sz="2000"/>
          </a:p>
          <a:p>
            <a:pPr marL="457200" lvl="0" indent="-355600" algn="just" rtl="0"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bg" sz="2000"/>
              <a:t>Методологии за разработка на софтуер</a:t>
            </a:r>
            <a:endParaRPr sz="2000"/>
          </a:p>
          <a:p>
            <a:pPr marL="457200" lvl="0" indent="-355600" algn="just" rtl="0"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bg" sz="2000"/>
              <a:t>Инструменти</a:t>
            </a:r>
            <a:endParaRPr sz="2000"/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sz="20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81025" tIns="27000" rIns="81025" bIns="27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"/>
              <a:t>Етапи в софтуерната разработка</a:t>
            </a:r>
            <a:endParaRPr/>
          </a:p>
        </p:txBody>
      </p:sp>
      <p:sp>
        <p:nvSpPr>
          <p:cNvPr id="80" name="Google Shape;80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81025" tIns="27000" rIns="81025" bIns="27000" anchor="t" anchorCtr="0">
            <a:noAutofit/>
          </a:bodyPr>
          <a:lstStyle/>
          <a:p>
            <a:pPr marL="0" lvl="0" indent="0" algn="just" rtl="0">
              <a:spcBef>
                <a:spcPts val="500"/>
              </a:spcBef>
              <a:spcAft>
                <a:spcPts val="0"/>
              </a:spcAft>
              <a:buNone/>
            </a:pPr>
            <a:r>
              <a:rPr lang="bg" sz="2000"/>
              <a:t>Анализ</a:t>
            </a:r>
            <a:endParaRPr sz="2000"/>
          </a:p>
          <a:p>
            <a:pPr marL="457200" lvl="0" indent="-355600" algn="just" rtl="0">
              <a:spcBef>
                <a:spcPts val="500"/>
              </a:spcBef>
              <a:spcAft>
                <a:spcPts val="0"/>
              </a:spcAft>
              <a:buSzPts val="2000"/>
              <a:buChar char="▪"/>
            </a:pPr>
            <a:r>
              <a:rPr lang="bg" sz="2000"/>
              <a:t>Екипът дефинира детайлно целия проект, като проверява неговата приложимост</a:t>
            </a:r>
            <a:endParaRPr sz="2000"/>
          </a:p>
          <a:p>
            <a:pPr marL="457200" lvl="0" indent="-355600" algn="just" rtl="0"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bg" sz="2000"/>
              <a:t>Работният процес е разделен на малки задачи, за да може разработчици, тестъри, дизайнери и мениджъри на проекта да дадат оценка за своите задачи</a:t>
            </a:r>
            <a:endParaRPr sz="2000"/>
          </a:p>
          <a:p>
            <a:pPr marL="914400" lvl="1" indent="-355600" algn="just" rtl="0"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bg" sz="2000"/>
              <a:t>Те оценят дали дадена задача е приложима относно цена, време, функционалност, надеждност и др.</a:t>
            </a:r>
            <a:endParaRPr sz="2000"/>
          </a:p>
          <a:p>
            <a:pPr marL="0" lvl="0" indent="0" algn="just" rtl="0">
              <a:spcBef>
                <a:spcPts val="500"/>
              </a:spcBef>
              <a:spcAft>
                <a:spcPts val="0"/>
              </a:spcAft>
              <a:buNone/>
            </a:pPr>
            <a:endParaRPr sz="2000"/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sz="20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81025" tIns="27000" rIns="81025" bIns="27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"/>
              <a:t>Етапи в софтуерната разработка</a:t>
            </a:r>
            <a:endParaRPr/>
          </a:p>
        </p:txBody>
      </p:sp>
      <p:sp>
        <p:nvSpPr>
          <p:cNvPr id="86" name="Google Shape;86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81025" tIns="27000" rIns="81025" bIns="27000" anchor="t" anchorCtr="0">
            <a:noAutofit/>
          </a:bodyPr>
          <a:lstStyle/>
          <a:p>
            <a:pPr marL="0" lvl="0" indent="0" algn="just" rtl="0">
              <a:spcBef>
                <a:spcPts val="500"/>
              </a:spcBef>
              <a:spcAft>
                <a:spcPts val="0"/>
              </a:spcAft>
              <a:buNone/>
            </a:pPr>
            <a:r>
              <a:rPr lang="bg" sz="2000"/>
              <a:t>Дизайн</a:t>
            </a:r>
            <a:endParaRPr sz="2000"/>
          </a:p>
          <a:p>
            <a:pPr marL="457200" lvl="0" indent="-355600" algn="just" rtl="0">
              <a:spcBef>
                <a:spcPts val="500"/>
              </a:spcBef>
              <a:spcAft>
                <a:spcPts val="0"/>
              </a:spcAft>
              <a:buSzPts val="2000"/>
              <a:buChar char="▪"/>
            </a:pPr>
            <a:r>
              <a:rPr lang="bg" sz="2000"/>
              <a:t>Дефинира се дизайнът на софтуера на база събраните изисквания от фазата “Планиране”</a:t>
            </a:r>
            <a:endParaRPr sz="2000"/>
          </a:p>
          <a:p>
            <a:pPr marL="457200" lvl="0" indent="-355600" algn="just" rtl="0"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bg" sz="2000"/>
              <a:t>Определяне на системните и хардуерните изисквания за проекта</a:t>
            </a:r>
            <a:endParaRPr sz="2000"/>
          </a:p>
          <a:p>
            <a:pPr marL="457200" lvl="0" indent="-355600" algn="just" rtl="0"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bg" sz="2000"/>
              <a:t>Създаване на стратегия за тестване</a:t>
            </a:r>
            <a:endParaRPr sz="2000"/>
          </a:p>
          <a:p>
            <a:pPr marL="914400" lvl="1" indent="-355600" algn="just" rtl="0"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bg" sz="2000"/>
              <a:t>Кое да се тества?</a:t>
            </a:r>
            <a:endParaRPr sz="2000"/>
          </a:p>
          <a:p>
            <a:pPr marL="914400" lvl="1" indent="-355600" algn="just" rtl="0"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bg" sz="2000"/>
              <a:t>Как да се тества?</a:t>
            </a:r>
            <a:endParaRPr sz="2000"/>
          </a:p>
          <a:p>
            <a:pPr marL="457200" lvl="0" indent="-355600" algn="just" rtl="0"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bg" sz="2000"/>
              <a:t>Съдържа цялостна софтуерна архитектура на продукта, както и дизайн на базата от данни</a:t>
            </a:r>
            <a:endParaRPr sz="2000"/>
          </a:p>
          <a:p>
            <a:pPr marL="0" lvl="0" indent="0" algn="just" rtl="0">
              <a:spcBef>
                <a:spcPts val="500"/>
              </a:spcBef>
              <a:spcAft>
                <a:spcPts val="0"/>
              </a:spcAft>
              <a:buNone/>
            </a:pPr>
            <a:endParaRPr sz="2000"/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sz="20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81025" tIns="27000" rIns="81025" bIns="27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"/>
              <a:t>Етапи в софтуерната разработка</a:t>
            </a:r>
            <a:endParaRPr/>
          </a:p>
        </p:txBody>
      </p:sp>
      <p:sp>
        <p:nvSpPr>
          <p:cNvPr id="92" name="Google Shape;92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81025" tIns="27000" rIns="81025" bIns="27000" anchor="t" anchorCtr="0">
            <a:noAutofit/>
          </a:bodyPr>
          <a:lstStyle/>
          <a:p>
            <a:pPr marL="0" lvl="0" indent="0" algn="just" rtl="0">
              <a:spcBef>
                <a:spcPts val="500"/>
              </a:spcBef>
              <a:spcAft>
                <a:spcPts val="0"/>
              </a:spcAft>
              <a:buNone/>
            </a:pPr>
            <a:r>
              <a:rPr lang="bg" sz="2000"/>
              <a:t>Разработка</a:t>
            </a:r>
            <a:endParaRPr sz="2000"/>
          </a:p>
          <a:p>
            <a:pPr marL="457200" lvl="0" indent="-355600" algn="just" rtl="0">
              <a:spcBef>
                <a:spcPts val="500"/>
              </a:spcBef>
              <a:spcAft>
                <a:spcPts val="0"/>
              </a:spcAft>
              <a:buSzPts val="2000"/>
              <a:buChar char="▪"/>
            </a:pPr>
            <a:r>
              <a:rPr lang="bg" sz="2000"/>
              <a:t>Най-дългият етап в софтуерната разработка</a:t>
            </a:r>
            <a:endParaRPr sz="2000"/>
          </a:p>
          <a:p>
            <a:pPr marL="457200" lvl="0" indent="-355600" algn="just" rtl="0"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bg" sz="2000"/>
              <a:t>След определяне дизайна на продукта работата се разпределя на малки задачи</a:t>
            </a:r>
            <a:endParaRPr sz="2000"/>
          </a:p>
          <a:p>
            <a:pPr marL="457200" lvl="0" indent="-355600" algn="just" rtl="0"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bg" sz="2000"/>
              <a:t>Всеки разработчик получава собствени задачи</a:t>
            </a:r>
            <a:endParaRPr sz="2000"/>
          </a:p>
          <a:p>
            <a:pPr marL="457200" lvl="0" indent="-355600" algn="just" rtl="0"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bg" sz="2000"/>
              <a:t>Всеки разработчик изпълнява своите задачи</a:t>
            </a:r>
            <a:endParaRPr sz="2000"/>
          </a:p>
          <a:p>
            <a:pPr marL="0" lvl="0" indent="0" algn="just" rtl="0">
              <a:spcBef>
                <a:spcPts val="500"/>
              </a:spcBef>
              <a:spcAft>
                <a:spcPts val="0"/>
              </a:spcAft>
              <a:buNone/>
            </a:pPr>
            <a:endParaRPr sz="2000"/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sz="20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81025" tIns="27000" rIns="81025" bIns="27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"/>
              <a:t>Етапи в софтуерната разработка</a:t>
            </a:r>
            <a:endParaRPr/>
          </a:p>
        </p:txBody>
      </p:sp>
      <p:sp>
        <p:nvSpPr>
          <p:cNvPr id="98" name="Google Shape;98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81025" tIns="27000" rIns="81025" bIns="27000" anchor="t" anchorCtr="0">
            <a:noAutofit/>
          </a:bodyPr>
          <a:lstStyle/>
          <a:p>
            <a:pPr marL="0" lvl="0" indent="0" algn="just" rtl="0">
              <a:spcBef>
                <a:spcPts val="500"/>
              </a:spcBef>
              <a:spcAft>
                <a:spcPts val="0"/>
              </a:spcAft>
              <a:buNone/>
            </a:pPr>
            <a:r>
              <a:rPr lang="bg" sz="2000"/>
              <a:t>Тестване</a:t>
            </a:r>
            <a:endParaRPr sz="2000"/>
          </a:p>
          <a:p>
            <a:pPr marL="457200" lvl="0" indent="-355600" algn="just" rtl="0">
              <a:spcBef>
                <a:spcPts val="500"/>
              </a:spcBef>
              <a:spcAft>
                <a:spcPts val="0"/>
              </a:spcAft>
              <a:buSzPts val="2000"/>
              <a:buChar char="▪"/>
            </a:pPr>
            <a:r>
              <a:rPr lang="bg" sz="2000"/>
              <a:t>След като софтуерът е разработен, той се подлага на тестване</a:t>
            </a:r>
            <a:endParaRPr sz="2000"/>
          </a:p>
          <a:p>
            <a:pPr marL="457200" lvl="0" indent="-355600" algn="just" rtl="0"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bg" sz="2000"/>
              <a:t>Софтуерът не преминава в следващ етап на разработка, ако тестърите не го одобрят</a:t>
            </a:r>
            <a:endParaRPr sz="2000"/>
          </a:p>
          <a:p>
            <a:pPr marL="457200" lvl="0" indent="-355600" algn="just" rtl="0"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bg" sz="2000"/>
              <a:t>Намерените бъгове и проблеми се документират и софтуерът се връща в етап на разработка</a:t>
            </a:r>
            <a:endParaRPr sz="2000"/>
          </a:p>
          <a:p>
            <a:pPr marL="0" lvl="0" indent="0" algn="just" rtl="0">
              <a:spcBef>
                <a:spcPts val="500"/>
              </a:spcBef>
              <a:spcAft>
                <a:spcPts val="0"/>
              </a:spcAft>
              <a:buNone/>
            </a:pPr>
            <a:endParaRPr sz="2000"/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sz="20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81025" tIns="27000" rIns="81025" bIns="27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"/>
              <a:t>Етапи в софтуерната разработка</a:t>
            </a:r>
            <a:endParaRPr/>
          </a:p>
        </p:txBody>
      </p:sp>
      <p:sp>
        <p:nvSpPr>
          <p:cNvPr id="104" name="Google Shape;104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81025" tIns="27000" rIns="81025" bIns="27000" anchor="t" anchorCtr="0">
            <a:noAutofit/>
          </a:bodyPr>
          <a:lstStyle/>
          <a:p>
            <a:pPr marL="0" lvl="0" indent="0" algn="just" rtl="0">
              <a:spcBef>
                <a:spcPts val="500"/>
              </a:spcBef>
              <a:spcAft>
                <a:spcPts val="0"/>
              </a:spcAft>
              <a:buNone/>
            </a:pPr>
            <a:r>
              <a:rPr lang="bg" sz="2000"/>
              <a:t>Инсталация и поддръжка</a:t>
            </a:r>
            <a:endParaRPr sz="2000"/>
          </a:p>
          <a:p>
            <a:pPr marL="457200" lvl="0" indent="-355600" algn="just" rtl="0">
              <a:spcBef>
                <a:spcPts val="500"/>
              </a:spcBef>
              <a:spcAft>
                <a:spcPts val="0"/>
              </a:spcAft>
              <a:buSzPts val="2000"/>
              <a:buChar char="▪"/>
            </a:pPr>
            <a:r>
              <a:rPr lang="bg" sz="2000"/>
              <a:t>Софтуера се предава на клиентите, за да се инсталира на техните устройства</a:t>
            </a:r>
            <a:endParaRPr sz="2000"/>
          </a:p>
          <a:p>
            <a:pPr marL="457200" lvl="0" indent="-355600" algn="just" rtl="0"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bg" sz="2000"/>
              <a:t>След това софтуера преминава в етап на поддръжка </a:t>
            </a:r>
            <a:endParaRPr sz="2000"/>
          </a:p>
          <a:p>
            <a:pPr marL="457200" lvl="0" indent="-355600" algn="just" rtl="0"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bg" sz="2000"/>
              <a:t>Поправят се възникнали грешки</a:t>
            </a:r>
            <a:endParaRPr sz="2000"/>
          </a:p>
          <a:p>
            <a:pPr marL="457200" lvl="0" indent="-355600" algn="just" rtl="0"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bg" sz="2000"/>
              <a:t>Софтуера се подновява от време на време</a:t>
            </a:r>
            <a:endParaRPr sz="2000"/>
          </a:p>
          <a:p>
            <a:pPr marL="0" lvl="0" indent="0" algn="just" rtl="0">
              <a:spcBef>
                <a:spcPts val="500"/>
              </a:spcBef>
              <a:spcAft>
                <a:spcPts val="0"/>
              </a:spcAft>
              <a:buNone/>
            </a:pPr>
            <a:endParaRPr sz="2000"/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sz="20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aster">
  <a:themeElements>
    <a:clrScheme name="SoftUni Color Theme">
      <a:dk1>
        <a:srgbClr val="000000"/>
      </a:dk1>
      <a:lt1>
        <a:srgbClr val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1909</Words>
  <Application>Microsoft Office PowerPoint</Application>
  <PresentationFormat>On-screen Show (16:9)</PresentationFormat>
  <Paragraphs>288</Paragraphs>
  <Slides>47</Slides>
  <Notes>47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2" baseType="lpstr">
      <vt:lpstr>Arial</vt:lpstr>
      <vt:lpstr>Calibri</vt:lpstr>
      <vt:lpstr>Cambria</vt:lpstr>
      <vt:lpstr>Noto Sans Symbols</vt:lpstr>
      <vt:lpstr>Master</vt:lpstr>
      <vt:lpstr>Въведение в курса</vt:lpstr>
      <vt:lpstr>Съдържание</vt:lpstr>
      <vt:lpstr>Етапи в софтуерната разработка</vt:lpstr>
      <vt:lpstr>Етапи в софтуерната разработка</vt:lpstr>
      <vt:lpstr>Етапи в софтуерната разработка</vt:lpstr>
      <vt:lpstr>Етапи в софтуерната разработка</vt:lpstr>
      <vt:lpstr>Етапи в софтуерната разработка</vt:lpstr>
      <vt:lpstr>Етапи в софтуерната разработка</vt:lpstr>
      <vt:lpstr>Етапи в софтуерната разработка</vt:lpstr>
      <vt:lpstr>Методологии за разработка на софтуер</vt:lpstr>
      <vt:lpstr>Методологии за разработка на софтуер</vt:lpstr>
      <vt:lpstr>Методологии за разработка на софтуер</vt:lpstr>
      <vt:lpstr>Методологии за разработка на софтуер</vt:lpstr>
      <vt:lpstr>Методологии за разработка на софтуер</vt:lpstr>
      <vt:lpstr>Методологии за разработка на софтуер</vt:lpstr>
      <vt:lpstr>Методологии за разработка на софтуер</vt:lpstr>
      <vt:lpstr>Методологии за разработка на софтуер</vt:lpstr>
      <vt:lpstr>Методологии за разработка на софтуер</vt:lpstr>
      <vt:lpstr>Методологии за разработка на софтуер</vt:lpstr>
      <vt:lpstr>Методологии за разработка на софтуер</vt:lpstr>
      <vt:lpstr>Методологии за разработка на софтуер</vt:lpstr>
      <vt:lpstr>Методологии за разработка на софтуер</vt:lpstr>
      <vt:lpstr>Методологии за разработка на софтуер</vt:lpstr>
      <vt:lpstr>Методологии за разработка на софтуер</vt:lpstr>
      <vt:lpstr>Методологии за разработка на софтуер</vt:lpstr>
      <vt:lpstr>Методологии за разработка на софтуер</vt:lpstr>
      <vt:lpstr>Методологии за разработка на софтуер</vt:lpstr>
      <vt:lpstr>Методологии за разработка на софтуер</vt:lpstr>
      <vt:lpstr>Методологии за разработка на софтуер</vt:lpstr>
      <vt:lpstr>Методологии за разработка на софтуер</vt:lpstr>
      <vt:lpstr>Методологии за разработка на софтуер</vt:lpstr>
      <vt:lpstr>Методологии за разработка на софтуер</vt:lpstr>
      <vt:lpstr>Методологии за разработка на софтуер</vt:lpstr>
      <vt:lpstr>Методологии за разработка на софтуер</vt:lpstr>
      <vt:lpstr>Методологии за разработка на софтуер</vt:lpstr>
      <vt:lpstr>Методологии за разработка на софтуер</vt:lpstr>
      <vt:lpstr>Методологии за разработка на софтуер</vt:lpstr>
      <vt:lpstr>Методологии за разработка на софтуер</vt:lpstr>
      <vt:lpstr>Инструменти</vt:lpstr>
      <vt:lpstr>Инструменти</vt:lpstr>
      <vt:lpstr>Инструменти</vt:lpstr>
      <vt:lpstr>Инструменти</vt:lpstr>
      <vt:lpstr>Инструменти</vt:lpstr>
      <vt:lpstr>Инструменти</vt:lpstr>
      <vt:lpstr>Инструменти</vt:lpstr>
      <vt:lpstr>Инструменти</vt:lpstr>
      <vt:lpstr>Обобщение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Въведение в курса</dc:title>
  <cp:lastModifiedBy>Danail Iliew</cp:lastModifiedBy>
  <cp:revision>2</cp:revision>
  <dcterms:modified xsi:type="dcterms:W3CDTF">2020-01-16T11:07:21Z</dcterms:modified>
</cp:coreProperties>
</file>